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Slides/notesSlide1.xml" ContentType="application/vnd.openxmlformats-officedocument.presentationml.notesSlide+xml"/>
  <Override PartName="/ppt/slides/slide8.xml" ContentType="application/vnd.openxmlformats-officedocument.presentationml.slide+xml"/>
  <Override PartName="/ppt/notesSlides/notesSlide2.xml" ContentType="application/vnd.openxmlformats-officedocument.presentationml.notesSlide+xml"/>
  <Override PartName="/ppt/slides/slide9.xml" ContentType="application/vnd.openxmlformats-officedocument.presentationml.slide+xml"/>
  <Override PartName="/ppt/slides/slide10.xml" ContentType="application/vnd.openxmlformats-officedocument.presentationml.slide+xml"/>
  <Override PartName="/ppt/notesSlides/notesSlide3.xml" ContentType="application/vnd.openxmlformats-officedocument.presentationml.notesSlide+xml"/>
  <Override PartName="/ppt/comments/comment1.xml" ContentType="application/vnd.openxmlformats-officedocument.presentationml.comments+xml"/>
  <Override PartName="/ppt/slides/slide11.xml" ContentType="application/vnd.openxmlformats-officedocument.presentationml.slide+xml"/>
  <Override PartName="/ppt/notesSlides/notesSlide4.xml" ContentType="application/vnd.openxmlformats-officedocument.presentationml.notesSlide+xml"/>
  <Override PartName="/ppt/slides/slide12.xml" ContentType="application/vnd.openxmlformats-officedocument.presentationml.slide+xml"/>
  <Override PartName="/ppt/slides/slide13.xml" ContentType="application/vnd.openxmlformats-officedocument.presentationml.slide+xml"/>
  <Override PartName="/ppt/notesSlides/notesSlide5.xml" ContentType="application/vnd.openxmlformats-officedocument.presentationml.notes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15.xml" ContentType="application/vnd.openxmlformats-officedocument.presentationml.slide+xml"/>
  <Override PartName="/ppt/slides/slide16.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8.xml" ContentType="application/vnd.openxmlformats-officedocument.presentationml.notes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Slides/notesSlide9.xml" ContentType="application/vnd.openxmlformats-officedocument.presentationml.notes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bookmarkIdSeed="2">
  <p:sldMasterIdLst>
    <p:sldMasterId id="2147483660" r:id="rId1"/>
  </p:sldMasterIdLst>
  <p:notesMasterIdLst>
    <p:notesMasterId r:id="rId2"/>
  </p:notesMasterIdLst>
  <p:sldIdLst>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Lst>
  <p:sldSz type="screen16x9" cy="6858000" cx="121920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xmlns:r="http://schemas.openxmlformats.org/officeDocument/2006/relationships" xmlns:a="http://schemas.openxmlformats.org/drawingml/2006/main">
  <p:cmAuthor id="1" name="HP" initials="H" lastIdx="1" clrIdx="0"/>
</p:cmAuthorLst>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p:restoredLeft sz="15000" autoAdjust="0"/>
    <p:restoredTop sz="93883" autoAdjust="0"/>
  </p:normalViewPr>
  <p:slideViewPr>
    <p:cSldViewPr snapToGrid="0">
      <p:cViewPr varScale="1">
        <p:scale>
          <a:sx n="63" d="100"/>
          <a:sy n="63" d="100"/>
        </p:scale>
        <p:origin x="804" y="52"/>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tableStyles" Target="tableStyles.xml"/><Relationship Id="rId31" Type="http://schemas.openxmlformats.org/officeDocument/2006/relationships/presProps" Target="presProps.xml"/><Relationship Id="rId32" Type="http://schemas.openxmlformats.org/officeDocument/2006/relationships/viewProps" Target="viewProps.xml"/><Relationship Id="rId33" Type="http://schemas.openxmlformats.org/officeDocument/2006/relationships/commentAuthors" Target="commentAuthors.xml"/><Relationship Id="rId34" Type="http://schemas.openxmlformats.org/officeDocument/2006/relationships/theme" Target="theme/theme1.xml"/></Relationships>
</file>

<file path=ppt/comments/comment1.xml><?xml version="1.0" encoding="utf-8"?>
<p:cmLst xmlns:p="http://schemas.openxmlformats.org/presentationml/2006/main" xmlns:r="http://schemas.openxmlformats.org/officeDocument/2006/relationships" xmlns:a="http://schemas.openxmlformats.org/drawingml/2006/main">
  <p:cm authorId="1" dt="2023-09-28T19:32:33.212"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97" name=""/>
        <p:cNvGrpSpPr/>
        <p:nvPr/>
      </p:nvGrpSpPr>
      <p:grpSpPr>
        <a:xfrm>
          <a:off x="0" y="0"/>
          <a:ext cx="0" cy="0"/>
          <a:chOff x="0" y="0"/>
          <a:chExt cx="0" cy="0"/>
        </a:xfrm>
      </p:grpSpPr>
      <p:sp>
        <p:nvSpPr>
          <p:cNvPr id="1048734" name="Espace réservé de l'en-tête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fr-FR"/>
          </a:p>
        </p:txBody>
      </p:sp>
      <p:sp>
        <p:nvSpPr>
          <p:cNvPr id="1048735" name="Espace réservé de la date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FF42D53C-2778-46D1-810F-4AB402CCA715}" type="datetimeFigureOut">
              <a:rPr lang="fr-FR" smtClean="0"/>
              <a:t>13/12/2023</a:t>
            </a:fld>
            <a:endParaRPr lang="fr-FR"/>
          </a:p>
        </p:txBody>
      </p:sp>
      <p:sp>
        <p:nvSpPr>
          <p:cNvPr id="1048736" name="Espace réservé de l'image des diapositives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fr-FR"/>
          </a:p>
        </p:txBody>
      </p:sp>
      <p:sp>
        <p:nvSpPr>
          <p:cNvPr id="1048737" name="Espace réservé des notes 4"/>
          <p:cNvSpPr>
            <a:spLocks noGrp="1"/>
          </p:cNvSpPr>
          <p:nvPr>
            <p:ph type="body" sz="quarter" idx="3"/>
          </p:nvPr>
        </p:nvSpPr>
        <p:spPr>
          <a:xfrm>
            <a:off x="685800" y="4400550"/>
            <a:ext cx="5486400" cy="3600450"/>
          </a:xfrm>
          <a:prstGeom prst="rect"/>
        </p:spPr>
        <p:txBody>
          <a:bodyPr bIns="45720" lIns="91440" rIns="91440" rtlCol="0" tIns="45720" vert="horz"/>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48738" name="Espace réservé du pied de page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fr-FR"/>
          </a:p>
        </p:txBody>
      </p:sp>
      <p:sp>
        <p:nvSpPr>
          <p:cNvPr id="1048739" name="Espace réservé du numéro de diapositive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C45E4CF4-140B-41E5-9EC5-6FA2A6EA6894}" type="slidenum">
              <a:rPr lang="fr-FR" smtClean="0"/>
              <a:t>‹N°›</a:t>
            </a:fld>
            <a:endParaRPr lang="fr-FR"/>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09" name="Espace réservé de l'image des diapositives 1"/>
          <p:cNvSpPr>
            <a:spLocks noChangeAspect="1" noRot="1" noGrp="1"/>
          </p:cNvSpPr>
          <p:nvPr>
            <p:ph type="sldImg"/>
          </p:nvPr>
        </p:nvSpPr>
        <p:spPr/>
      </p:sp>
      <p:sp>
        <p:nvSpPr>
          <p:cNvPr id="1048610" name="Espace réservé des notes 2"/>
          <p:cNvSpPr>
            <a:spLocks noGrp="1"/>
          </p:cNvSpPr>
          <p:nvPr>
            <p:ph type="body" idx="1"/>
          </p:nvPr>
        </p:nvSpPr>
        <p:spPr/>
        <p:txBody>
          <a:bodyPr/>
          <a:p>
            <a:r>
              <a:rPr dirty="0" lang="fr-FR"/>
              <a:t>Données sous estimées liés aux privées</a:t>
            </a:r>
          </a:p>
        </p:txBody>
      </p:sp>
      <p:sp>
        <p:nvSpPr>
          <p:cNvPr id="1048611" name="Espace réservé du numéro de diapositive 3"/>
          <p:cNvSpPr>
            <a:spLocks noGrp="1"/>
          </p:cNvSpPr>
          <p:nvPr>
            <p:ph type="sldNum" sz="quarter" idx="5"/>
          </p:nvPr>
        </p:nvSpPr>
        <p:spPr/>
        <p:txBody>
          <a:bodyPr/>
          <a:p>
            <a:fld id="{C45E4CF4-140B-41E5-9EC5-6FA2A6EA6894}" type="slidenum">
              <a:rPr lang="fr-FR" smtClean="0"/>
              <a:t>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13" name="Espace réservé de l'image des diapositives 1"/>
          <p:cNvSpPr>
            <a:spLocks noChangeAspect="1" noRot="1" noGrp="1"/>
          </p:cNvSpPr>
          <p:nvPr>
            <p:ph type="sldImg"/>
          </p:nvPr>
        </p:nvSpPr>
        <p:spPr/>
      </p:sp>
      <p:sp>
        <p:nvSpPr>
          <p:cNvPr id="1048614" name="Espace réservé des notes 2"/>
          <p:cNvSpPr>
            <a:spLocks noGrp="1"/>
          </p:cNvSpPr>
          <p:nvPr>
            <p:ph type="body" idx="1"/>
          </p:nvPr>
        </p:nvSpPr>
        <p:spPr/>
        <p:txBody>
          <a:bodyPr/>
          <a:p>
            <a:r>
              <a:rPr dirty="0" lang="fr-FR"/>
              <a:t>Données sous estimées liés aux privées</a:t>
            </a:r>
          </a:p>
        </p:txBody>
      </p:sp>
      <p:sp>
        <p:nvSpPr>
          <p:cNvPr id="1048615" name="Espace réservé du numéro de diapositive 3"/>
          <p:cNvSpPr>
            <a:spLocks noGrp="1"/>
          </p:cNvSpPr>
          <p:nvPr>
            <p:ph type="sldNum" sz="quarter" idx="5"/>
          </p:nvPr>
        </p:nvSpPr>
        <p:spPr/>
        <p:txBody>
          <a:bodyPr/>
          <a:p>
            <a:fld id="{C45E4CF4-140B-41E5-9EC5-6FA2A6EA6894}" type="slidenum">
              <a:rPr lang="fr-FR" smtClean="0"/>
              <a:t>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20" name="Espace réservé de l'image des diapositives 1"/>
          <p:cNvSpPr>
            <a:spLocks noChangeAspect="1" noRot="1" noGrp="1"/>
          </p:cNvSpPr>
          <p:nvPr>
            <p:ph type="sldImg"/>
          </p:nvPr>
        </p:nvSpPr>
        <p:spPr/>
      </p:sp>
      <p:sp>
        <p:nvSpPr>
          <p:cNvPr id="1048621" name="Espace réservé des notes 2"/>
          <p:cNvSpPr>
            <a:spLocks noGrp="1"/>
          </p:cNvSpPr>
          <p:nvPr>
            <p:ph type="body" idx="1"/>
          </p:nvPr>
        </p:nvSpPr>
        <p:spPr/>
        <p:txBody>
          <a:bodyPr/>
          <a:p>
            <a:r>
              <a:rPr dirty="0" lang="fr-FR"/>
              <a:t>UNE PERSONNE PEUT SUCCESSIVEMENT OU SIMULTANEMRNT DEVELLOPPES CES 4 SEROTYPES</a:t>
            </a:r>
          </a:p>
        </p:txBody>
      </p:sp>
      <p:sp>
        <p:nvSpPr>
          <p:cNvPr id="1048622" name="Espace réservé du numéro de diapositive 3"/>
          <p:cNvSpPr>
            <a:spLocks noGrp="1"/>
          </p:cNvSpPr>
          <p:nvPr>
            <p:ph type="sldNum" sz="quarter" idx="5"/>
          </p:nvPr>
        </p:nvSpPr>
        <p:spPr/>
        <p:txBody>
          <a:bodyPr/>
          <a:p>
            <a:fld id="{C45E4CF4-140B-41E5-9EC5-6FA2A6EA6894}" type="slidenum">
              <a:rPr lang="fr-FR" smtClean="0"/>
              <a:t>10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25" name="Espace réservé de l'image des diapositives 1"/>
          <p:cNvSpPr>
            <a:spLocks noChangeAspect="1" noRot="1" noGrp="1"/>
          </p:cNvSpPr>
          <p:nvPr>
            <p:ph type="sldImg"/>
          </p:nvPr>
        </p:nvSpPr>
        <p:spPr/>
      </p:sp>
      <p:sp>
        <p:nvSpPr>
          <p:cNvPr id="1048626" name="Espace réservé des notes 2"/>
          <p:cNvSpPr>
            <a:spLocks noGrp="1"/>
          </p:cNvSpPr>
          <p:nvPr>
            <p:ph type="body" idx="1"/>
          </p:nvPr>
        </p:nvSpPr>
        <p:spPr/>
        <p:txBody>
          <a:bodyPr/>
          <a:p>
            <a:r>
              <a:rPr dirty="0" lang="fr-FR"/>
              <a:t>Pas de palu dengue</a:t>
            </a:r>
          </a:p>
        </p:txBody>
      </p:sp>
      <p:sp>
        <p:nvSpPr>
          <p:cNvPr id="1048627" name="Espace réservé du numéro de diapositive 3"/>
          <p:cNvSpPr>
            <a:spLocks noGrp="1"/>
          </p:cNvSpPr>
          <p:nvPr>
            <p:ph type="sldNum" sz="quarter" idx="5"/>
          </p:nvPr>
        </p:nvSpPr>
        <p:spPr/>
        <p:txBody>
          <a:bodyPr/>
          <a:p>
            <a:fld id="{C45E4CF4-140B-41E5-9EC5-6FA2A6EA6894}" type="slidenum">
              <a:rPr lang="fr-FR" smtClean="0"/>
              <a:t>11</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41" name="Espace réservé de l'image des diapositives 1"/>
          <p:cNvSpPr>
            <a:spLocks noChangeAspect="1" noRot="1" noGrp="1"/>
          </p:cNvSpPr>
          <p:nvPr>
            <p:ph type="sldImg"/>
          </p:nvPr>
        </p:nvSpPr>
        <p:spPr/>
      </p:sp>
      <p:sp>
        <p:nvSpPr>
          <p:cNvPr id="1048642" name="Espace réservé des notes 2"/>
          <p:cNvSpPr>
            <a:spLocks noGrp="1"/>
          </p:cNvSpPr>
          <p:nvPr>
            <p:ph type="body" idx="1"/>
          </p:nvPr>
        </p:nvSpPr>
        <p:spPr/>
        <p:txBody>
          <a:bodyPr/>
          <a:p>
            <a:pPr algn="just" indent="-6350" marL="6350" marR="2540">
              <a:lnSpc>
                <a:spcPct val="153000"/>
              </a:lnSpc>
              <a:spcAft>
                <a:spcPts val="785"/>
              </a:spcAft>
            </a:pPr>
            <a:r>
              <a:rPr dirty="0" sz="1200" kern="100" lang="fr-BF">
                <a:solidFill>
                  <a:srgbClr val="FF0000"/>
                </a:solidFill>
                <a:effectLst/>
                <a:latin typeface="Arial" panose="020B0604020202020204" pitchFamily="34" charset="0"/>
                <a:ea typeface="Arial" panose="020B0604020202020204" pitchFamily="34" charset="0"/>
              </a:rPr>
              <a:t>Un TDR dengue positif est une sérologie positive des </a:t>
            </a:r>
            <a:r>
              <a:rPr dirty="0" sz="1200" kern="100" lang="fr-BF" err="1">
                <a:solidFill>
                  <a:srgbClr val="FF0000"/>
                </a:solidFill>
                <a:effectLst/>
                <a:latin typeface="Arial" panose="020B0604020202020204" pitchFamily="34" charset="0"/>
                <a:ea typeface="Arial" panose="020B0604020202020204" pitchFamily="34" charset="0"/>
              </a:rPr>
              <a:t>Ig</a:t>
            </a:r>
            <a:r>
              <a:rPr dirty="0" sz="1200" kern="100" lang="fr-BF">
                <a:solidFill>
                  <a:srgbClr val="FF0000"/>
                </a:solidFill>
                <a:effectLst/>
                <a:latin typeface="Arial" panose="020B0604020202020204" pitchFamily="34" charset="0"/>
                <a:ea typeface="Arial" panose="020B0604020202020204" pitchFamily="34" charset="0"/>
              </a:rPr>
              <a:t> M et/ou des </a:t>
            </a:r>
            <a:r>
              <a:rPr dirty="0" sz="1200" kern="100" lang="fr-BF" err="1">
                <a:solidFill>
                  <a:srgbClr val="FF0000"/>
                </a:solidFill>
                <a:effectLst/>
                <a:latin typeface="Arial" panose="020B0604020202020204" pitchFamily="34" charset="0"/>
                <a:ea typeface="Arial" panose="020B0604020202020204" pitchFamily="34" charset="0"/>
              </a:rPr>
              <a:t>Ig</a:t>
            </a:r>
            <a:r>
              <a:rPr dirty="0" sz="1200" kern="100" lang="fr-BF">
                <a:solidFill>
                  <a:srgbClr val="FF0000"/>
                </a:solidFill>
                <a:effectLst/>
                <a:latin typeface="Arial" panose="020B0604020202020204" pitchFamily="34" charset="0"/>
                <a:ea typeface="Arial" panose="020B0604020202020204" pitchFamily="34" charset="0"/>
              </a:rPr>
              <a:t> G et/ou antigène NS1 positif.  </a:t>
            </a:r>
          </a:p>
          <a:p>
            <a:pPr algn="just" indent="-6350" marL="6350" marR="2540">
              <a:lnSpc>
                <a:spcPct val="107000"/>
              </a:lnSpc>
              <a:spcAft>
                <a:spcPts val="1270"/>
              </a:spcAft>
            </a:pPr>
            <a:r>
              <a:rPr dirty="0" sz="1200" kern="100" lang="fr-BF">
                <a:solidFill>
                  <a:srgbClr val="FF0000"/>
                </a:solidFill>
                <a:effectLst/>
                <a:latin typeface="Arial" panose="020B0604020202020204" pitchFamily="34" charset="0"/>
                <a:ea typeface="Arial" panose="020B0604020202020204" pitchFamily="34" charset="0"/>
              </a:rPr>
              <a:t>NB : Les </a:t>
            </a:r>
            <a:r>
              <a:rPr dirty="0" sz="1200" kern="100" lang="fr-BF" err="1">
                <a:solidFill>
                  <a:srgbClr val="FF0000"/>
                </a:solidFill>
                <a:effectLst/>
                <a:latin typeface="Arial" panose="020B0604020202020204" pitchFamily="34" charset="0"/>
                <a:ea typeface="Arial" panose="020B0604020202020204" pitchFamily="34" charset="0"/>
              </a:rPr>
              <a:t>Ig</a:t>
            </a:r>
            <a:r>
              <a:rPr dirty="0" sz="1200" kern="100" lang="fr-BF">
                <a:solidFill>
                  <a:srgbClr val="FF0000"/>
                </a:solidFill>
                <a:effectLst/>
                <a:latin typeface="Arial" panose="020B0604020202020204" pitchFamily="34" charset="0"/>
                <a:ea typeface="Arial" panose="020B0604020202020204" pitchFamily="34" charset="0"/>
              </a:rPr>
              <a:t> M persistent 2 à 3 mois dans l’organisme. </a:t>
            </a:r>
          </a:p>
          <a:p>
            <a:endParaRPr dirty="0" lang="fr-FR"/>
          </a:p>
        </p:txBody>
      </p:sp>
      <p:sp>
        <p:nvSpPr>
          <p:cNvPr id="1048643" name="Espace réservé du numéro de diapositive 3"/>
          <p:cNvSpPr>
            <a:spLocks noGrp="1"/>
          </p:cNvSpPr>
          <p:nvPr>
            <p:ph type="sldNum" sz="quarter" idx="5"/>
          </p:nvPr>
        </p:nvSpPr>
        <p:spPr/>
        <p:txBody>
          <a:bodyPr/>
          <a:p>
            <a:fld id="{C45E4CF4-140B-41E5-9EC5-6FA2A6EA6894}" type="slidenum">
              <a:rPr lang="fr-FR" smtClean="0"/>
              <a:t>13</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646" name="Espace réservé de l'image des diapositives 1"/>
          <p:cNvSpPr>
            <a:spLocks noChangeAspect="1" noRot="1" noGrp="1"/>
          </p:cNvSpPr>
          <p:nvPr>
            <p:ph type="sldImg"/>
          </p:nvPr>
        </p:nvSpPr>
        <p:spPr/>
      </p:sp>
      <p:sp>
        <p:nvSpPr>
          <p:cNvPr id="1048647" name="Espace réservé des notes 2"/>
          <p:cNvSpPr>
            <a:spLocks noGrp="1"/>
          </p:cNvSpPr>
          <p:nvPr>
            <p:ph type="body" idx="1"/>
          </p:nvPr>
        </p:nvSpPr>
        <p:spPr/>
        <p:txBody>
          <a:bodyPr/>
          <a:p>
            <a:r>
              <a:rPr dirty="0" lang="fr-FR"/>
              <a:t>Détection protéines, antigènes du pathogène cible</a:t>
            </a:r>
          </a:p>
        </p:txBody>
      </p:sp>
      <p:sp>
        <p:nvSpPr>
          <p:cNvPr id="1048648" name="Espace réservé du numéro de diapositive 3"/>
          <p:cNvSpPr>
            <a:spLocks noGrp="1"/>
          </p:cNvSpPr>
          <p:nvPr>
            <p:ph type="sldNum" sz="quarter" idx="5"/>
          </p:nvPr>
        </p:nvSpPr>
        <p:spPr/>
        <p:txBody>
          <a:bodyPr/>
          <a:p>
            <a:fld id="{C45E4CF4-140B-41E5-9EC5-6FA2A6EA6894}" type="slidenum">
              <a:rPr lang="fr-FR" smtClean="0"/>
              <a:t>14</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654" name="Espace réservé de l'image des diapositives 1"/>
          <p:cNvSpPr>
            <a:spLocks noChangeAspect="1" noRot="1" noGrp="1"/>
          </p:cNvSpPr>
          <p:nvPr>
            <p:ph type="sldImg"/>
          </p:nvPr>
        </p:nvSpPr>
        <p:spPr/>
      </p:sp>
      <p:sp>
        <p:nvSpPr>
          <p:cNvPr id="1048655" name="Espace réservé des notes 2"/>
          <p:cNvSpPr>
            <a:spLocks noGrp="1"/>
          </p:cNvSpPr>
          <p:nvPr>
            <p:ph type="body" idx="1"/>
          </p:nvPr>
        </p:nvSpPr>
        <p:spPr/>
        <p:txBody>
          <a:bodyPr/>
          <a:p>
            <a:r>
              <a:rPr dirty="0" lang="fr-FR"/>
              <a:t>QUELQU’UN PEUT IL NOUS EXPLIQUER CE QUIL COMPREND?</a:t>
            </a:r>
          </a:p>
        </p:txBody>
      </p:sp>
      <p:sp>
        <p:nvSpPr>
          <p:cNvPr id="1048656" name="Espace réservé du numéro de diapositive 3"/>
          <p:cNvSpPr>
            <a:spLocks noGrp="1"/>
          </p:cNvSpPr>
          <p:nvPr>
            <p:ph type="sldNum" sz="quarter" idx="5"/>
          </p:nvPr>
        </p:nvSpPr>
        <p:spPr/>
        <p:txBody>
          <a:bodyPr/>
          <a:p>
            <a:fld id="{C45E4CF4-140B-41E5-9EC5-6FA2A6EA6894}" type="slidenum">
              <a:rPr lang="fr-FR" smtClean="0"/>
              <a:t>16</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659" name="Espace réservé de l'image des diapositives 1"/>
          <p:cNvSpPr>
            <a:spLocks noChangeAspect="1" noRot="1" noGrp="1"/>
          </p:cNvSpPr>
          <p:nvPr>
            <p:ph type="sldImg"/>
          </p:nvPr>
        </p:nvSpPr>
        <p:spPr/>
      </p:sp>
      <p:sp>
        <p:nvSpPr>
          <p:cNvPr id="1048660" name="Espace réservé des notes 2"/>
          <p:cNvSpPr>
            <a:spLocks noGrp="1"/>
          </p:cNvSpPr>
          <p:nvPr>
            <p:ph type="body" idx="1"/>
          </p:nvPr>
        </p:nvSpPr>
        <p:spPr/>
        <p:txBody>
          <a:bodyPr/>
          <a:p>
            <a:r>
              <a:rPr dirty="0" lang="fr-FR"/>
              <a:t>MALHEUREUSEMENT .URBANISTION</a:t>
            </a:r>
          </a:p>
        </p:txBody>
      </p:sp>
      <p:sp>
        <p:nvSpPr>
          <p:cNvPr id="1048661" name="Espace réservé du numéro de diapositive 3"/>
          <p:cNvSpPr>
            <a:spLocks noGrp="1"/>
          </p:cNvSpPr>
          <p:nvPr>
            <p:ph type="sldNum" sz="quarter" idx="5"/>
          </p:nvPr>
        </p:nvSpPr>
        <p:spPr/>
        <p:txBody>
          <a:bodyPr/>
          <a:p>
            <a:fld id="{C45E4CF4-140B-41E5-9EC5-6FA2A6EA6894}" type="slidenum">
              <a:rPr lang="fr-FR" smtClean="0"/>
              <a:t>17</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sp>
        <p:nvSpPr>
          <p:cNvPr id="1048673" name="Espace réservé de l'image des diapositives 1"/>
          <p:cNvSpPr>
            <a:spLocks noChangeAspect="1" noRot="1" noGrp="1"/>
          </p:cNvSpPr>
          <p:nvPr>
            <p:ph type="sldImg"/>
          </p:nvPr>
        </p:nvSpPr>
        <p:spPr/>
      </p:sp>
      <p:sp>
        <p:nvSpPr>
          <p:cNvPr id="1048674" name="Espace réservé des notes 2"/>
          <p:cNvSpPr>
            <a:spLocks noGrp="1"/>
          </p:cNvSpPr>
          <p:nvPr>
            <p:ph type="body" idx="1"/>
          </p:nvPr>
        </p:nvSpPr>
        <p:spPr/>
        <p:txBody>
          <a:bodyPr/>
          <a:p>
            <a:r>
              <a:rPr baseline="0" b="0" cap="none" dirty="0" sz="1800" i="0" kern="100" kumimoji="0" lang="fr-BF" noProof="0" normalizeH="0" spc="0" strike="noStrike" u="none">
                <a:ln>
                  <a:noFill/>
                </a:ln>
                <a:solidFill>
                  <a:srgbClr val="000000"/>
                </a:solidFill>
                <a:effectLst/>
                <a:uLnTx/>
                <a:uFillTx/>
                <a:latin typeface="Arial" panose="020B0604020202020204" pitchFamily="34" charset="0"/>
                <a:ea typeface="Arial" panose="020B0604020202020204" pitchFamily="34" charset="0"/>
                <a:cs typeface="+mn-cs"/>
              </a:rPr>
              <a:t>(</a:t>
            </a:r>
            <a:r>
              <a:rPr baseline="0" b="0" cap="none" dirty="0" sz="1800" i="0" kern="100" kumimoji="0" lang="fr-BF" noProof="0" normalizeH="0" spc="0" strike="noStrike" u="none">
                <a:ln>
                  <a:noFill/>
                </a:ln>
                <a:solidFill>
                  <a:srgbClr val="FF0000"/>
                </a:solidFill>
                <a:effectLst/>
                <a:uLnTx/>
                <a:uFillTx/>
                <a:latin typeface="Arial" panose="020B0604020202020204" pitchFamily="34" charset="0"/>
                <a:ea typeface="Arial" panose="020B0604020202020204" pitchFamily="34" charset="0"/>
                <a:cs typeface="+mn-cs"/>
              </a:rPr>
              <a:t>l’Ag NS1+ et/ ou PCR+) </a:t>
            </a:r>
            <a:endParaRPr dirty="0" lang="fr-FR"/>
          </a:p>
        </p:txBody>
      </p:sp>
      <p:sp>
        <p:nvSpPr>
          <p:cNvPr id="1048675" name="Espace réservé du numéro de diapositive 3"/>
          <p:cNvSpPr>
            <a:spLocks noGrp="1"/>
          </p:cNvSpPr>
          <p:nvPr>
            <p:ph type="sldNum" sz="quarter" idx="5"/>
          </p:nvPr>
        </p:nvSpPr>
        <p:spPr/>
        <p:txBody>
          <a:bodyPr/>
          <a:p>
            <a:fld id="{C45E4CF4-140B-41E5-9EC5-6FA2A6EA6894}" type="slidenum">
              <a:rPr lang="fr-FR" smtClean="0"/>
              <a:t>21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Diapositive de titre">
    <p:spTree>
      <p:nvGrpSpPr>
        <p:cNvPr id="44" name=""/>
        <p:cNvGrpSpPr/>
        <p:nvPr/>
      </p:nvGrpSpPr>
      <p:grpSpPr>
        <a:xfrm>
          <a:off x="0" y="0"/>
          <a:ext cx="0" cy="0"/>
          <a:chOff x="0" y="0"/>
          <a:chExt cx="0" cy="0"/>
        </a:xfrm>
      </p:grpSpPr>
      <p:sp>
        <p:nvSpPr>
          <p:cNvPr id="1048591" name="Rectangle 6"/>
          <p:cNvSpPr>
            <a:spLocks noChangeAspect="1"/>
          </p:cNvSpPr>
          <p:nvPr/>
        </p:nvSpPr>
        <p:spPr>
          <a:xfrm>
            <a:off x="231140" y="243840"/>
            <a:ext cx="11724640" cy="6377939"/>
          </a:xfrm>
          <a:prstGeom prst="rect"/>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048592" name="Title 1"/>
          <p:cNvSpPr>
            <a:spLocks noGrp="1"/>
          </p:cNvSpPr>
          <p:nvPr>
            <p:ph type="ctrTitle"/>
          </p:nvPr>
        </p:nvSpPr>
        <p:spPr>
          <a:xfrm>
            <a:off x="1109980" y="882376"/>
            <a:ext cx="9966960" cy="2926080"/>
          </a:xfrm>
        </p:spPr>
        <p:txBody>
          <a:bodyPr anchor="b">
            <a:normAutofit/>
          </a:bodyPr>
          <a:lstStyle>
            <a:lvl1pPr algn="ctr">
              <a:lnSpc>
                <a:spcPct val="85000"/>
              </a:lnSpc>
              <a:defRPr baseline="0" b="1" cap="all" sz="7200">
                <a:solidFill>
                  <a:srgbClr val="FFFFFF"/>
                </a:solidFill>
              </a:defRPr>
            </a:lvl1pPr>
          </a:lstStyle>
          <a:p>
            <a:r>
              <a:rPr lang="fr-FR"/>
              <a:t>Modifiez le style du titre</a:t>
            </a:r>
            <a:endParaRPr dirty="0" lang="en-US"/>
          </a:p>
        </p:txBody>
      </p:sp>
      <p:sp>
        <p:nvSpPr>
          <p:cNvPr id="1048593" name="Subtitle 2"/>
          <p:cNvSpPr>
            <a:spLocks noGrp="1"/>
          </p:cNvSpPr>
          <p:nvPr>
            <p:ph type="subTitle" idx="1"/>
          </p:nvPr>
        </p:nvSpPr>
        <p:spPr>
          <a:xfrm>
            <a:off x="1709530" y="3869634"/>
            <a:ext cx="8767860" cy="1388165"/>
          </a:xfrm>
        </p:spPr>
        <p:txBody>
          <a:bodyPr>
            <a:normAutofit/>
          </a:bodyPr>
          <a:lstStyle>
            <a:lvl1pPr algn="ctr" indent="0" marL="0">
              <a:buNone/>
              <a:defRPr sz="2200">
                <a:solidFill>
                  <a:srgbClr val="FFFFFF"/>
                </a:solidFill>
              </a:defRPr>
            </a:lvl1pPr>
            <a:lvl2pPr algn="ctr" indent="0" marL="457200">
              <a:buNone/>
              <a:defRPr sz="2200"/>
            </a:lvl2pPr>
            <a:lvl3pPr algn="ctr" indent="0" marL="914400">
              <a:buNone/>
              <a:defRPr sz="2200"/>
            </a:lvl3pPr>
            <a:lvl4pPr algn="ctr" indent="0" marL="1371600">
              <a:buNone/>
              <a:defRPr sz="2000"/>
            </a:lvl4pPr>
            <a:lvl5pPr algn="ctr" indent="0" marL="1828800">
              <a:buNone/>
              <a:defRPr sz="2000"/>
            </a:lvl5pPr>
            <a:lvl6pPr algn="ctr" indent="0" marL="2286000">
              <a:buNone/>
              <a:defRPr sz="2000"/>
            </a:lvl6pPr>
            <a:lvl7pPr algn="ctr" indent="0" marL="2743200">
              <a:buNone/>
              <a:defRPr sz="2000"/>
            </a:lvl7pPr>
            <a:lvl8pPr algn="ctr" indent="0" marL="3200400">
              <a:buNone/>
              <a:defRPr sz="2000"/>
            </a:lvl8pPr>
            <a:lvl9pPr algn="ctr" indent="0" marL="3657600">
              <a:buNone/>
              <a:defRPr sz="2000"/>
            </a:lvl9pPr>
          </a:lstStyle>
          <a:p>
            <a:r>
              <a:rPr lang="fr-FR"/>
              <a:t>Modifiez le style des sous-titres du masque</a:t>
            </a:r>
            <a:endParaRPr dirty="0" lang="en-US"/>
          </a:p>
        </p:txBody>
      </p:sp>
      <p:sp>
        <p:nvSpPr>
          <p:cNvPr id="104859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t>12/13/2023</a:t>
            </a:fld>
            <a:endParaRPr dirty="0" lang="en-US"/>
          </a:p>
        </p:txBody>
      </p:sp>
      <p:sp>
        <p:nvSpPr>
          <p:cNvPr id="1048595" name="Footer Placeholder 4"/>
          <p:cNvSpPr>
            <a:spLocks noGrp="1"/>
          </p:cNvSpPr>
          <p:nvPr>
            <p:ph type="ftr" sz="quarter" idx="11"/>
          </p:nvPr>
        </p:nvSpPr>
        <p:spPr/>
        <p:txBody>
          <a:bodyPr/>
          <a:lstStyle>
            <a:lvl1pPr>
              <a:defRPr>
                <a:solidFill>
                  <a:srgbClr val="FFFFFF"/>
                </a:solidFill>
              </a:defRPr>
            </a:lvl1pPr>
          </a:lstStyle>
          <a:p>
            <a:endParaRPr dirty="0" lang="en-US"/>
          </a:p>
        </p:txBody>
      </p:sp>
      <p:sp>
        <p:nvSpPr>
          <p:cNvPr id="104859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‹N°›</a:t>
            </a:fld>
            <a:endParaRPr dirty="0" lang="en-US"/>
          </a:p>
        </p:txBody>
      </p:sp>
      <p:cxnSp>
        <p:nvCxnSpPr>
          <p:cNvPr id="3145728" name="Straight Connector 7"/>
          <p:cNvCxnSpPr>
            <a:cxnSpLocks/>
          </p:cNvCxnSpPr>
          <p:nvPr/>
        </p:nvCxnSpPr>
        <p:spPr>
          <a:xfrm>
            <a:off x="1978660" y="3733800"/>
            <a:ext cx="8229601" cy="0"/>
          </a:xfrm>
          <a:prstGeom prst="line"/>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re et texte vertical">
    <p:spTree>
      <p:nvGrpSpPr>
        <p:cNvPr id="92" name=""/>
        <p:cNvGrpSpPr/>
        <p:nvPr/>
      </p:nvGrpSpPr>
      <p:grpSpPr>
        <a:xfrm>
          <a:off x="0" y="0"/>
          <a:ext cx="0" cy="0"/>
          <a:chOff x="0" y="0"/>
          <a:chExt cx="0" cy="0"/>
        </a:xfrm>
      </p:grpSpPr>
      <p:sp>
        <p:nvSpPr>
          <p:cNvPr id="1048707" name="Title 1"/>
          <p:cNvSpPr>
            <a:spLocks noGrp="1"/>
          </p:cNvSpPr>
          <p:nvPr>
            <p:ph type="title"/>
          </p:nvPr>
        </p:nvSpPr>
        <p:spPr/>
        <p:txBody>
          <a:bodyPr/>
          <a:p>
            <a:r>
              <a:rPr lang="fr-FR"/>
              <a:t>Modifiez le style du titre</a:t>
            </a:r>
            <a:endParaRPr dirty="0" lang="en-US"/>
          </a:p>
        </p:txBody>
      </p:sp>
      <p:sp>
        <p:nvSpPr>
          <p:cNvPr id="1048708" name="Vertical Text Placeholder 2"/>
          <p:cNvSpPr>
            <a:spLocks noGrp="1"/>
          </p:cNvSpPr>
          <p:nvPr>
            <p:ph type="body" orient="vert" idx="1"/>
          </p:nvPr>
        </p:nvSpPr>
        <p:spPr/>
        <p:txBody>
          <a:bodyPr vert="eaVert"/>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lang="en-US"/>
          </a:p>
        </p:txBody>
      </p:sp>
      <p:sp>
        <p:nvSpPr>
          <p:cNvPr id="1048709" name="Date Placeholder 3"/>
          <p:cNvSpPr>
            <a:spLocks noGrp="1"/>
          </p:cNvSpPr>
          <p:nvPr>
            <p:ph type="dt" sz="half" idx="10"/>
          </p:nvPr>
        </p:nvSpPr>
        <p:spPr/>
        <p:txBody>
          <a:bodyPr/>
          <a:p>
            <a:fld id="{96DFF08F-DC6B-4601-B491-B0F83F6DD2DA}" type="datetimeFigureOut">
              <a:rPr lang="en-US" smtClean="0"/>
              <a:t>12/13/2023</a:t>
            </a:fld>
            <a:endParaRPr dirty="0" lang="en-US"/>
          </a:p>
        </p:txBody>
      </p:sp>
      <p:sp>
        <p:nvSpPr>
          <p:cNvPr id="1048710" name="Footer Placeholder 4"/>
          <p:cNvSpPr>
            <a:spLocks noGrp="1"/>
          </p:cNvSpPr>
          <p:nvPr>
            <p:ph type="ftr" sz="quarter" idx="11"/>
          </p:nvPr>
        </p:nvSpPr>
        <p:spPr/>
        <p:txBody>
          <a:bodyPr/>
          <a:p>
            <a:endParaRPr dirty="0" lang="en-US"/>
          </a:p>
        </p:txBody>
      </p:sp>
      <p:sp>
        <p:nvSpPr>
          <p:cNvPr id="1048711" name="Slide Number Placeholder 5"/>
          <p:cNvSpPr>
            <a:spLocks noGrp="1"/>
          </p:cNvSpPr>
          <p:nvPr>
            <p:ph type="sldNum" sz="quarter" idx="12"/>
          </p:nvPr>
        </p:nvSpPr>
        <p:spPr/>
        <p:txBody>
          <a:bodyPr/>
          <a:p>
            <a:fld id="{4FAB73BC-B049-4115-A692-8D63A059BFB8}" type="slidenum">
              <a:rPr lang="en-US" smtClean="0"/>
              <a:t>‹N°›</a:t>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Titre vertical et texte">
    <p:spTree>
      <p:nvGrpSpPr>
        <p:cNvPr id="90" name=""/>
        <p:cNvGrpSpPr/>
        <p:nvPr/>
      </p:nvGrpSpPr>
      <p:grpSpPr>
        <a:xfrm>
          <a:off x="0" y="0"/>
          <a:ext cx="0" cy="0"/>
          <a:chOff x="0" y="0"/>
          <a:chExt cx="0" cy="0"/>
        </a:xfrm>
      </p:grpSpPr>
      <p:sp>
        <p:nvSpPr>
          <p:cNvPr id="1048696" name="Vertical Title 1"/>
          <p:cNvSpPr>
            <a:spLocks noGrp="1"/>
          </p:cNvSpPr>
          <p:nvPr>
            <p:ph type="title" orient="vert"/>
          </p:nvPr>
        </p:nvSpPr>
        <p:spPr>
          <a:xfrm>
            <a:off x="8724900" y="762000"/>
            <a:ext cx="2324100" cy="5410200"/>
          </a:xfrm>
        </p:spPr>
        <p:txBody>
          <a:bodyPr vert="eaVert"/>
          <a:p>
            <a:r>
              <a:rPr lang="fr-FR"/>
              <a:t>Modifiez le style du titre</a:t>
            </a:r>
            <a:endParaRPr dirty="0" lang="en-US"/>
          </a:p>
        </p:txBody>
      </p:sp>
      <p:sp>
        <p:nvSpPr>
          <p:cNvPr id="1048697" name="Vertical Text Placeholder 2"/>
          <p:cNvSpPr>
            <a:spLocks noGrp="1"/>
          </p:cNvSpPr>
          <p:nvPr>
            <p:ph type="body" orient="vert" idx="1"/>
          </p:nvPr>
        </p:nvSpPr>
        <p:spPr>
          <a:xfrm>
            <a:off x="1143000" y="762000"/>
            <a:ext cx="7429500" cy="5410200"/>
          </a:xfrm>
        </p:spPr>
        <p:txBody>
          <a:bodyPr vert="eaVert"/>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lang="en-US"/>
          </a:p>
        </p:txBody>
      </p:sp>
      <p:sp>
        <p:nvSpPr>
          <p:cNvPr id="1048698" name="Date Placeholder 3"/>
          <p:cNvSpPr>
            <a:spLocks noGrp="1"/>
          </p:cNvSpPr>
          <p:nvPr>
            <p:ph type="dt" sz="half" idx="10"/>
          </p:nvPr>
        </p:nvSpPr>
        <p:spPr/>
        <p:txBody>
          <a:bodyPr/>
          <a:p>
            <a:fld id="{96DFF08F-DC6B-4601-B491-B0F83F6DD2DA}" type="datetimeFigureOut">
              <a:rPr lang="en-US" smtClean="0"/>
              <a:t>12/13/2023</a:t>
            </a:fld>
            <a:endParaRPr dirty="0" lang="en-US"/>
          </a:p>
        </p:txBody>
      </p:sp>
      <p:sp>
        <p:nvSpPr>
          <p:cNvPr id="1048699" name="Footer Placeholder 4"/>
          <p:cNvSpPr>
            <a:spLocks noGrp="1"/>
          </p:cNvSpPr>
          <p:nvPr>
            <p:ph type="ftr" sz="quarter" idx="11"/>
          </p:nvPr>
        </p:nvSpPr>
        <p:spPr/>
        <p:txBody>
          <a:bodyPr/>
          <a:p>
            <a:endParaRPr dirty="0" lang="en-US"/>
          </a:p>
        </p:txBody>
      </p:sp>
      <p:sp>
        <p:nvSpPr>
          <p:cNvPr id="1048700" name="Slide Number Placeholder 5"/>
          <p:cNvSpPr>
            <a:spLocks noGrp="1"/>
          </p:cNvSpPr>
          <p:nvPr>
            <p:ph type="sldNum" sz="quarter" idx="12"/>
          </p:nvPr>
        </p:nvSpPr>
        <p:spPr/>
        <p:txBody>
          <a:bodyPr/>
          <a:p>
            <a:fld id="{4FAB73BC-B049-4115-A692-8D63A059BFB8}" type="slidenum">
              <a:rPr lang="en-US" smtClean="0"/>
              <a:t>‹N°›</a:t>
            </a:fld>
            <a:endParaRPr dirty="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re et contenu">
    <p:spTree>
      <p:nvGrpSpPr>
        <p:cNvPr id="24" name=""/>
        <p:cNvGrpSpPr/>
        <p:nvPr/>
      </p:nvGrpSpPr>
      <p:grpSpPr>
        <a:xfrm>
          <a:off x="0" y="0"/>
          <a:ext cx="0" cy="0"/>
          <a:chOff x="0" y="0"/>
          <a:chExt cx="0" cy="0"/>
        </a:xfrm>
      </p:grpSpPr>
      <p:sp>
        <p:nvSpPr>
          <p:cNvPr id="1048582" name="Title 1"/>
          <p:cNvSpPr>
            <a:spLocks noGrp="1"/>
          </p:cNvSpPr>
          <p:nvPr>
            <p:ph type="title"/>
          </p:nvPr>
        </p:nvSpPr>
        <p:spPr/>
        <p:txBody>
          <a:bodyPr/>
          <a:p>
            <a:r>
              <a:rPr lang="fr-FR"/>
              <a:t>Modifiez le style du titre</a:t>
            </a:r>
            <a:endParaRPr dirty="0" lang="en-US"/>
          </a:p>
        </p:txBody>
      </p:sp>
      <p:sp>
        <p:nvSpPr>
          <p:cNvPr id="1048583" name="Content Placeholder 2"/>
          <p:cNvSpPr>
            <a:spLocks noGrp="1"/>
          </p:cNvSpPr>
          <p:nvPr>
            <p:ph idx="1"/>
          </p:nvPr>
        </p:nvSpPr>
        <p:spPr/>
        <p:txBody>
          <a:bodyPr/>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lang="en-US"/>
          </a:p>
        </p:txBody>
      </p:sp>
      <p:sp>
        <p:nvSpPr>
          <p:cNvPr id="1048584" name="Date Placeholder 3"/>
          <p:cNvSpPr>
            <a:spLocks noGrp="1"/>
          </p:cNvSpPr>
          <p:nvPr>
            <p:ph type="dt" sz="half" idx="10"/>
          </p:nvPr>
        </p:nvSpPr>
        <p:spPr/>
        <p:txBody>
          <a:bodyPr/>
          <a:p>
            <a:fld id="{96DFF08F-DC6B-4601-B491-B0F83F6DD2DA}" type="datetimeFigureOut">
              <a:rPr lang="en-US" smtClean="0"/>
              <a:t>12/13/2023</a:t>
            </a:fld>
            <a:endParaRPr dirty="0" lang="en-US"/>
          </a:p>
        </p:txBody>
      </p:sp>
      <p:sp>
        <p:nvSpPr>
          <p:cNvPr id="1048585" name="Footer Placeholder 4"/>
          <p:cNvSpPr>
            <a:spLocks noGrp="1"/>
          </p:cNvSpPr>
          <p:nvPr>
            <p:ph type="ftr" sz="quarter" idx="11"/>
          </p:nvPr>
        </p:nvSpPr>
        <p:spPr/>
        <p:txBody>
          <a:bodyPr/>
          <a:p>
            <a:endParaRPr dirty="0" lang="en-US"/>
          </a:p>
        </p:txBody>
      </p:sp>
      <p:sp>
        <p:nvSpPr>
          <p:cNvPr id="1048586" name="Slide Number Placeholder 5"/>
          <p:cNvSpPr>
            <a:spLocks noGrp="1"/>
          </p:cNvSpPr>
          <p:nvPr>
            <p:ph type="sldNum" sz="quarter" idx="12"/>
          </p:nvPr>
        </p:nvSpPr>
        <p:spPr/>
        <p:txBody>
          <a:bodyPr/>
          <a:p>
            <a:fld id="{4FAB73BC-B049-4115-A692-8D63A059BFB8}" type="slidenum">
              <a:rPr lang="en-US" smtClean="0"/>
              <a:t>‹N°›</a:t>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Titre de section">
    <p:spTree>
      <p:nvGrpSpPr>
        <p:cNvPr id="93" name=""/>
        <p:cNvGrpSpPr/>
        <p:nvPr/>
      </p:nvGrpSpPr>
      <p:grpSpPr>
        <a:xfrm>
          <a:off x="0" y="0"/>
          <a:ext cx="0" cy="0"/>
          <a:chOff x="0" y="0"/>
          <a:chExt cx="0" cy="0"/>
        </a:xfrm>
      </p:grpSpPr>
      <p:sp>
        <p:nvSpPr>
          <p:cNvPr id="1048712" name="Title 1"/>
          <p:cNvSpPr>
            <a:spLocks noGrp="1"/>
          </p:cNvSpPr>
          <p:nvPr>
            <p:ph type="title"/>
          </p:nvPr>
        </p:nvSpPr>
        <p:spPr>
          <a:xfrm>
            <a:off x="1106424" y="1173575"/>
            <a:ext cx="9966960" cy="2926080"/>
          </a:xfrm>
        </p:spPr>
        <p:txBody>
          <a:bodyPr anchor="b">
            <a:noAutofit/>
          </a:bodyPr>
          <a:lstStyle>
            <a:lvl1pPr algn="ctr">
              <a:lnSpc>
                <a:spcPct val="85000"/>
              </a:lnSpc>
              <a:defRPr baseline="0" b="0" cap="all" sz="7200"/>
            </a:lvl1pPr>
          </a:lstStyle>
          <a:p>
            <a:r>
              <a:rPr lang="fr-FR"/>
              <a:t>Modifiez le style du titre</a:t>
            </a:r>
            <a:endParaRPr dirty="0" lang="en-US"/>
          </a:p>
        </p:txBody>
      </p:sp>
      <p:sp>
        <p:nvSpPr>
          <p:cNvPr id="1048713" name="Text Placeholder 2"/>
          <p:cNvSpPr>
            <a:spLocks noGrp="1"/>
          </p:cNvSpPr>
          <p:nvPr>
            <p:ph type="body" idx="1"/>
          </p:nvPr>
        </p:nvSpPr>
        <p:spPr>
          <a:xfrm>
            <a:off x="1709928" y="4154520"/>
            <a:ext cx="8769096" cy="1363806"/>
          </a:xfrm>
        </p:spPr>
        <p:txBody>
          <a:bodyPr anchor="t">
            <a:normAutofit/>
          </a:bodyPr>
          <a:lstStyle>
            <a:lvl1pPr algn="ctr" indent="0" marL="0">
              <a:buNone/>
              <a:defRPr sz="2200">
                <a:solidFill>
                  <a:schemeClr val="accent1"/>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fr-FR"/>
              <a:t>Cliquez pour modifier les styles du texte du masque</a:t>
            </a:r>
          </a:p>
        </p:txBody>
      </p:sp>
      <p:sp>
        <p:nvSpPr>
          <p:cNvPr id="1048714" name="Date Placeholder 3"/>
          <p:cNvSpPr>
            <a:spLocks noGrp="1"/>
          </p:cNvSpPr>
          <p:nvPr>
            <p:ph type="dt" sz="half" idx="10"/>
          </p:nvPr>
        </p:nvSpPr>
        <p:spPr/>
        <p:txBody>
          <a:bodyPr/>
          <a:p>
            <a:fld id="{96DFF08F-DC6B-4601-B491-B0F83F6DD2DA}" type="datetimeFigureOut">
              <a:rPr lang="en-US" smtClean="0"/>
              <a:t>12/13/2023</a:t>
            </a:fld>
            <a:endParaRPr dirty="0" lang="en-US"/>
          </a:p>
        </p:txBody>
      </p:sp>
      <p:sp>
        <p:nvSpPr>
          <p:cNvPr id="1048715" name="Footer Placeholder 4"/>
          <p:cNvSpPr>
            <a:spLocks noGrp="1"/>
          </p:cNvSpPr>
          <p:nvPr>
            <p:ph type="ftr" sz="quarter" idx="11"/>
          </p:nvPr>
        </p:nvSpPr>
        <p:spPr/>
        <p:txBody>
          <a:bodyPr/>
          <a:p>
            <a:endParaRPr dirty="0" lang="en-US"/>
          </a:p>
        </p:txBody>
      </p:sp>
      <p:sp>
        <p:nvSpPr>
          <p:cNvPr id="1048716" name="Slide Number Placeholder 5"/>
          <p:cNvSpPr>
            <a:spLocks noGrp="1"/>
          </p:cNvSpPr>
          <p:nvPr>
            <p:ph type="sldNum" sz="quarter" idx="12"/>
          </p:nvPr>
        </p:nvSpPr>
        <p:spPr/>
        <p:txBody>
          <a:bodyPr/>
          <a:p>
            <a:fld id="{4FAB73BC-B049-4115-A692-8D63A059BFB8}" type="slidenum">
              <a:rPr lang="en-US" smtClean="0"/>
              <a:t>‹N°›</a:t>
            </a:fld>
            <a:endParaRPr dirty="0" lang="en-US"/>
          </a:p>
        </p:txBody>
      </p:sp>
      <p:cxnSp>
        <p:nvCxnSpPr>
          <p:cNvPr id="3145731" name="Straight Connector 6"/>
          <p:cNvCxnSpPr>
            <a:cxnSpLocks/>
          </p:cNvCxnSpPr>
          <p:nvPr/>
        </p:nvCxnSpPr>
        <p:spPr>
          <a:xfrm>
            <a:off x="1981200" y="4020408"/>
            <a:ext cx="8229601" cy="0"/>
          </a:xfrm>
          <a:prstGeom prst="line"/>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Deux contenus">
    <p:spTree>
      <p:nvGrpSpPr>
        <p:cNvPr id="94" name=""/>
        <p:cNvGrpSpPr/>
        <p:nvPr/>
      </p:nvGrpSpPr>
      <p:grpSpPr>
        <a:xfrm>
          <a:off x="0" y="0"/>
          <a:ext cx="0" cy="0"/>
          <a:chOff x="0" y="0"/>
          <a:chExt cx="0" cy="0"/>
        </a:xfrm>
      </p:grpSpPr>
      <p:sp>
        <p:nvSpPr>
          <p:cNvPr id="1048717" name="Title 7"/>
          <p:cNvSpPr>
            <a:spLocks noGrp="1"/>
          </p:cNvSpPr>
          <p:nvPr>
            <p:ph type="title"/>
          </p:nvPr>
        </p:nvSpPr>
        <p:spPr/>
        <p:txBody>
          <a:bodyPr/>
          <a:p>
            <a:r>
              <a:rPr lang="fr-FR"/>
              <a:t>Modifiez le style du titre</a:t>
            </a:r>
            <a:endParaRPr dirty="0" lang="en-US"/>
          </a:p>
        </p:txBody>
      </p:sp>
      <p:sp>
        <p:nvSpPr>
          <p:cNvPr id="1048718"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lang="en-US"/>
          </a:p>
        </p:txBody>
      </p:sp>
      <p:sp>
        <p:nvSpPr>
          <p:cNvPr id="1048719"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lang="en-US"/>
          </a:p>
        </p:txBody>
      </p:sp>
      <p:sp>
        <p:nvSpPr>
          <p:cNvPr id="1048720" name="Date Placeholder 4"/>
          <p:cNvSpPr>
            <a:spLocks noGrp="1"/>
          </p:cNvSpPr>
          <p:nvPr>
            <p:ph type="dt" sz="half" idx="10"/>
          </p:nvPr>
        </p:nvSpPr>
        <p:spPr/>
        <p:txBody>
          <a:bodyPr/>
          <a:p>
            <a:fld id="{96DFF08F-DC6B-4601-B491-B0F83F6DD2DA}" type="datetimeFigureOut">
              <a:rPr lang="en-US" smtClean="0"/>
              <a:t>12/13/2023</a:t>
            </a:fld>
            <a:endParaRPr dirty="0" lang="en-US"/>
          </a:p>
        </p:txBody>
      </p:sp>
      <p:sp>
        <p:nvSpPr>
          <p:cNvPr id="1048721" name="Footer Placeholder 5"/>
          <p:cNvSpPr>
            <a:spLocks noGrp="1"/>
          </p:cNvSpPr>
          <p:nvPr>
            <p:ph type="ftr" sz="quarter" idx="11"/>
          </p:nvPr>
        </p:nvSpPr>
        <p:spPr/>
        <p:txBody>
          <a:bodyPr/>
          <a:p>
            <a:endParaRPr dirty="0" lang="en-US"/>
          </a:p>
        </p:txBody>
      </p:sp>
      <p:sp>
        <p:nvSpPr>
          <p:cNvPr id="1048722" name="Slide Number Placeholder 6"/>
          <p:cNvSpPr>
            <a:spLocks noGrp="1"/>
          </p:cNvSpPr>
          <p:nvPr>
            <p:ph type="sldNum" sz="quarter" idx="12"/>
          </p:nvPr>
        </p:nvSpPr>
        <p:spPr/>
        <p:txBody>
          <a:bodyPr/>
          <a:p>
            <a:fld id="{4FAB73BC-B049-4115-A692-8D63A059BFB8}" type="slidenum">
              <a:rPr lang="en-US" smtClean="0"/>
              <a:t>‹N°›</a:t>
            </a:fld>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aison">
    <p:spTree>
      <p:nvGrpSpPr>
        <p:cNvPr id="95" name=""/>
        <p:cNvGrpSpPr/>
        <p:nvPr/>
      </p:nvGrpSpPr>
      <p:grpSpPr>
        <a:xfrm>
          <a:off x="0" y="0"/>
          <a:ext cx="0" cy="0"/>
          <a:chOff x="0" y="0"/>
          <a:chExt cx="0" cy="0"/>
        </a:xfrm>
      </p:grpSpPr>
      <p:sp>
        <p:nvSpPr>
          <p:cNvPr id="1048723" name="Title 9"/>
          <p:cNvSpPr>
            <a:spLocks noGrp="1"/>
          </p:cNvSpPr>
          <p:nvPr>
            <p:ph type="title"/>
          </p:nvPr>
        </p:nvSpPr>
        <p:spPr/>
        <p:txBody>
          <a:bodyPr/>
          <a:p>
            <a:r>
              <a:rPr lang="fr-FR"/>
              <a:t>Modifiez le style du titre</a:t>
            </a:r>
            <a:endParaRPr dirty="0" lang="en-US"/>
          </a:p>
        </p:txBody>
      </p:sp>
      <p:sp>
        <p:nvSpPr>
          <p:cNvPr id="1048724" name="Text Placeholder 2"/>
          <p:cNvSpPr>
            <a:spLocks noGrp="1"/>
          </p:cNvSpPr>
          <p:nvPr>
            <p:ph type="body" idx="1"/>
          </p:nvPr>
        </p:nvSpPr>
        <p:spPr>
          <a:xfrm>
            <a:off x="1143000" y="2001511"/>
            <a:ext cx="4754880" cy="777240"/>
          </a:xfrm>
        </p:spPr>
        <p:txBody>
          <a:bodyPr anchor="ctr"/>
          <a:lstStyle>
            <a:lvl1pPr indent="0" marL="0">
              <a:spcBef>
                <a:spcPts val="0"/>
              </a:spcBef>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fr-FR"/>
              <a:t>Cliquez pour modifier les styles du texte du masque</a:t>
            </a:r>
          </a:p>
        </p:txBody>
      </p:sp>
      <p:sp>
        <p:nvSpPr>
          <p:cNvPr id="1048725"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lang="en-US"/>
          </a:p>
        </p:txBody>
      </p:sp>
      <p:sp>
        <p:nvSpPr>
          <p:cNvPr id="1048726" name="Text Placeholder 4"/>
          <p:cNvSpPr>
            <a:spLocks noGrp="1"/>
          </p:cNvSpPr>
          <p:nvPr>
            <p:ph type="body" sz="quarter" idx="3"/>
          </p:nvPr>
        </p:nvSpPr>
        <p:spPr>
          <a:xfrm>
            <a:off x="6269173" y="1999032"/>
            <a:ext cx="4754880" cy="777240"/>
          </a:xfrm>
        </p:spPr>
        <p:txBody>
          <a:bodyPr anchor="ctr"/>
          <a:lstStyle>
            <a:lvl1pPr indent="0" marL="0">
              <a:spcBef>
                <a:spcPts val="0"/>
              </a:spcBef>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fr-FR"/>
              <a:t>Cliquez pour modifier les styles du texte du masque</a:t>
            </a:r>
          </a:p>
        </p:txBody>
      </p:sp>
      <p:sp>
        <p:nvSpPr>
          <p:cNvPr id="1048727"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lang="en-US"/>
          </a:p>
        </p:txBody>
      </p:sp>
      <p:sp>
        <p:nvSpPr>
          <p:cNvPr id="1048728" name="Date Placeholder 6"/>
          <p:cNvSpPr>
            <a:spLocks noGrp="1"/>
          </p:cNvSpPr>
          <p:nvPr>
            <p:ph type="dt" sz="half" idx="10"/>
          </p:nvPr>
        </p:nvSpPr>
        <p:spPr/>
        <p:txBody>
          <a:bodyPr/>
          <a:p>
            <a:fld id="{96DFF08F-DC6B-4601-B491-B0F83F6DD2DA}" type="datetimeFigureOut">
              <a:rPr lang="en-US" smtClean="0"/>
              <a:t>12/13/2023</a:t>
            </a:fld>
            <a:endParaRPr dirty="0" lang="en-US"/>
          </a:p>
        </p:txBody>
      </p:sp>
      <p:sp>
        <p:nvSpPr>
          <p:cNvPr id="1048729" name="Footer Placeholder 7"/>
          <p:cNvSpPr>
            <a:spLocks noGrp="1"/>
          </p:cNvSpPr>
          <p:nvPr>
            <p:ph type="ftr" sz="quarter" idx="11"/>
          </p:nvPr>
        </p:nvSpPr>
        <p:spPr/>
        <p:txBody>
          <a:bodyPr/>
          <a:p>
            <a:endParaRPr dirty="0" lang="en-US"/>
          </a:p>
        </p:txBody>
      </p:sp>
      <p:sp>
        <p:nvSpPr>
          <p:cNvPr id="1048730" name="Slide Number Placeholder 8"/>
          <p:cNvSpPr>
            <a:spLocks noGrp="1"/>
          </p:cNvSpPr>
          <p:nvPr>
            <p:ph type="sldNum" sz="quarter" idx="12"/>
          </p:nvPr>
        </p:nvSpPr>
        <p:spPr/>
        <p:txBody>
          <a:bodyPr/>
          <a:p>
            <a:fld id="{4FAB73BC-B049-4115-A692-8D63A059BFB8}" type="slidenum">
              <a:rPr lang="en-US" smtClean="0"/>
              <a:t>‹N°›</a:t>
            </a:fld>
            <a:endParaRPr dirty="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re seul">
    <p:spTree>
      <p:nvGrpSpPr>
        <p:cNvPr id="89" name=""/>
        <p:cNvGrpSpPr/>
        <p:nvPr/>
      </p:nvGrpSpPr>
      <p:grpSpPr>
        <a:xfrm>
          <a:off x="0" y="0"/>
          <a:ext cx="0" cy="0"/>
          <a:chOff x="0" y="0"/>
          <a:chExt cx="0" cy="0"/>
        </a:xfrm>
      </p:grpSpPr>
      <p:sp>
        <p:nvSpPr>
          <p:cNvPr id="1048692" name="Title 1"/>
          <p:cNvSpPr>
            <a:spLocks noGrp="1"/>
          </p:cNvSpPr>
          <p:nvPr>
            <p:ph type="title"/>
          </p:nvPr>
        </p:nvSpPr>
        <p:spPr/>
        <p:txBody>
          <a:bodyPr/>
          <a:p>
            <a:r>
              <a:rPr lang="fr-FR"/>
              <a:t>Modifiez le style du titre</a:t>
            </a:r>
            <a:endParaRPr dirty="0" lang="en-US"/>
          </a:p>
        </p:txBody>
      </p:sp>
      <p:sp>
        <p:nvSpPr>
          <p:cNvPr id="1048693" name="Date Placeholder 2"/>
          <p:cNvSpPr>
            <a:spLocks noGrp="1"/>
          </p:cNvSpPr>
          <p:nvPr>
            <p:ph type="dt" sz="half" idx="10"/>
          </p:nvPr>
        </p:nvSpPr>
        <p:spPr/>
        <p:txBody>
          <a:bodyPr/>
          <a:p>
            <a:fld id="{96DFF08F-DC6B-4601-B491-B0F83F6DD2DA}" type="datetimeFigureOut">
              <a:rPr lang="en-US" smtClean="0"/>
              <a:t>12/13/2023</a:t>
            </a:fld>
            <a:endParaRPr dirty="0" lang="en-US"/>
          </a:p>
        </p:txBody>
      </p:sp>
      <p:sp>
        <p:nvSpPr>
          <p:cNvPr id="1048694" name="Footer Placeholder 3"/>
          <p:cNvSpPr>
            <a:spLocks noGrp="1"/>
          </p:cNvSpPr>
          <p:nvPr>
            <p:ph type="ftr" sz="quarter" idx="11"/>
          </p:nvPr>
        </p:nvSpPr>
        <p:spPr/>
        <p:txBody>
          <a:bodyPr/>
          <a:p>
            <a:endParaRPr dirty="0" lang="en-US"/>
          </a:p>
        </p:txBody>
      </p:sp>
      <p:sp>
        <p:nvSpPr>
          <p:cNvPr id="1048695" name="Slide Number Placeholder 4"/>
          <p:cNvSpPr>
            <a:spLocks noGrp="1"/>
          </p:cNvSpPr>
          <p:nvPr>
            <p:ph type="sldNum" sz="quarter" idx="12"/>
          </p:nvPr>
        </p:nvSpPr>
        <p:spPr/>
        <p:txBody>
          <a:bodyPr/>
          <a:p>
            <a:fld id="{4FAB73BC-B049-4115-A692-8D63A059BFB8}" type="slidenum">
              <a:rPr lang="en-US" smtClean="0"/>
              <a:t>‹N°›</a:t>
            </a:fld>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Vide">
    <p:spTree>
      <p:nvGrpSpPr>
        <p:cNvPr id="96" name=""/>
        <p:cNvGrpSpPr/>
        <p:nvPr/>
      </p:nvGrpSpPr>
      <p:grpSpPr>
        <a:xfrm>
          <a:off x="0" y="0"/>
          <a:ext cx="0" cy="0"/>
          <a:chOff x="0" y="0"/>
          <a:chExt cx="0" cy="0"/>
        </a:xfrm>
      </p:grpSpPr>
      <p:sp>
        <p:nvSpPr>
          <p:cNvPr id="1048731" name="Date Placeholder 1"/>
          <p:cNvSpPr>
            <a:spLocks noGrp="1"/>
          </p:cNvSpPr>
          <p:nvPr>
            <p:ph type="dt" sz="half" idx="10"/>
          </p:nvPr>
        </p:nvSpPr>
        <p:spPr/>
        <p:txBody>
          <a:bodyPr/>
          <a:p>
            <a:fld id="{96DFF08F-DC6B-4601-B491-B0F83F6DD2DA}" type="datetimeFigureOut">
              <a:rPr lang="en-US" smtClean="0"/>
              <a:t>12/13/2023</a:t>
            </a:fld>
            <a:endParaRPr dirty="0" lang="en-US"/>
          </a:p>
        </p:txBody>
      </p:sp>
      <p:sp>
        <p:nvSpPr>
          <p:cNvPr id="1048732" name="Footer Placeholder 2"/>
          <p:cNvSpPr>
            <a:spLocks noGrp="1"/>
          </p:cNvSpPr>
          <p:nvPr>
            <p:ph type="ftr" sz="quarter" idx="11"/>
          </p:nvPr>
        </p:nvSpPr>
        <p:spPr/>
        <p:txBody>
          <a:bodyPr/>
          <a:p>
            <a:endParaRPr dirty="0" lang="en-US"/>
          </a:p>
        </p:txBody>
      </p:sp>
      <p:sp>
        <p:nvSpPr>
          <p:cNvPr id="1048733" name="Slide Number Placeholder 3"/>
          <p:cNvSpPr>
            <a:spLocks noGrp="1"/>
          </p:cNvSpPr>
          <p:nvPr>
            <p:ph type="sldNum" sz="quarter" idx="12"/>
          </p:nvPr>
        </p:nvSpPr>
        <p:spPr/>
        <p:txBody>
          <a:bodyPr/>
          <a:p>
            <a:fld id="{4FAB73BC-B049-4115-A692-8D63A059BFB8}" type="slidenum">
              <a:rPr lang="en-US" smtClean="0"/>
              <a:t>‹N°›</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u avec légende">
    <p:spTree>
      <p:nvGrpSpPr>
        <p:cNvPr id="62" name=""/>
        <p:cNvGrpSpPr/>
        <p:nvPr/>
      </p:nvGrpSpPr>
      <p:grpSpPr>
        <a:xfrm>
          <a:off x="0" y="0"/>
          <a:ext cx="0" cy="0"/>
          <a:chOff x="0" y="0"/>
          <a:chExt cx="0" cy="0"/>
        </a:xfrm>
      </p:grpSpPr>
      <p:sp>
        <p:nvSpPr>
          <p:cNvPr id="1048628" name="Title 1"/>
          <p:cNvSpPr>
            <a:spLocks noGrp="1"/>
          </p:cNvSpPr>
          <p:nvPr>
            <p:ph type="title"/>
          </p:nvPr>
        </p:nvSpPr>
        <p:spPr>
          <a:xfrm>
            <a:off x="1143000" y="1097280"/>
            <a:ext cx="3931920" cy="1737360"/>
          </a:xfrm>
        </p:spPr>
        <p:txBody>
          <a:bodyPr anchor="b">
            <a:noAutofit/>
          </a:bodyPr>
          <a:lstStyle>
            <a:lvl1pPr>
              <a:lnSpc>
                <a:spcPct val="90000"/>
              </a:lnSpc>
              <a:defRPr b="0" sz="4000"/>
            </a:lvl1pPr>
          </a:lstStyle>
          <a:p>
            <a:r>
              <a:rPr lang="fr-FR"/>
              <a:t>Modifiez le style du titre</a:t>
            </a:r>
            <a:endParaRPr dirty="0" lang="en-US"/>
          </a:p>
        </p:txBody>
      </p:sp>
      <p:sp>
        <p:nvSpPr>
          <p:cNvPr id="1048629"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lang="en-US"/>
          </a:p>
        </p:txBody>
      </p:sp>
      <p:sp>
        <p:nvSpPr>
          <p:cNvPr id="1048630" name="Text Placeholder 3"/>
          <p:cNvSpPr>
            <a:spLocks noGrp="1"/>
          </p:cNvSpPr>
          <p:nvPr>
            <p:ph type="body" sz="half" idx="2"/>
          </p:nvPr>
        </p:nvSpPr>
        <p:spPr>
          <a:xfrm>
            <a:off x="1143000" y="2834640"/>
            <a:ext cx="3931920" cy="3017520"/>
          </a:xfrm>
        </p:spPr>
        <p:txBody>
          <a:bodyPr>
            <a:normAutofit/>
          </a:bodyPr>
          <a:lstStyle>
            <a:lvl1pPr indent="0" marL="0">
              <a:lnSpc>
                <a:spcPct val="100000"/>
              </a:lnSpc>
              <a:spcBef>
                <a:spcPts val="1000"/>
              </a:spcBef>
              <a:buNone/>
              <a:defRPr sz="17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fr-FR"/>
              <a:t>Cliquez pour modifier les styles du texte du masque</a:t>
            </a:r>
          </a:p>
        </p:txBody>
      </p:sp>
      <p:sp>
        <p:nvSpPr>
          <p:cNvPr id="1048631" name="Date Placeholder 4"/>
          <p:cNvSpPr>
            <a:spLocks noGrp="1"/>
          </p:cNvSpPr>
          <p:nvPr>
            <p:ph type="dt" sz="half" idx="10"/>
          </p:nvPr>
        </p:nvSpPr>
        <p:spPr/>
        <p:txBody>
          <a:bodyPr/>
          <a:p>
            <a:fld id="{96DFF08F-DC6B-4601-B491-B0F83F6DD2DA}" type="datetimeFigureOut">
              <a:rPr lang="en-US" smtClean="0"/>
              <a:t>12/13/2023</a:t>
            </a:fld>
            <a:endParaRPr dirty="0" lang="en-US"/>
          </a:p>
        </p:txBody>
      </p:sp>
      <p:sp>
        <p:nvSpPr>
          <p:cNvPr id="1048632" name="Footer Placeholder 5"/>
          <p:cNvSpPr>
            <a:spLocks noGrp="1"/>
          </p:cNvSpPr>
          <p:nvPr>
            <p:ph type="ftr" sz="quarter" idx="11"/>
          </p:nvPr>
        </p:nvSpPr>
        <p:spPr/>
        <p:txBody>
          <a:bodyPr/>
          <a:p>
            <a:endParaRPr dirty="0" lang="en-US"/>
          </a:p>
        </p:txBody>
      </p:sp>
      <p:sp>
        <p:nvSpPr>
          <p:cNvPr id="1048633" name="Slide Number Placeholder 6"/>
          <p:cNvSpPr>
            <a:spLocks noGrp="1"/>
          </p:cNvSpPr>
          <p:nvPr>
            <p:ph type="sldNum" sz="quarter" idx="12"/>
          </p:nvPr>
        </p:nvSpPr>
        <p:spPr/>
        <p:txBody>
          <a:bodyPr/>
          <a:p>
            <a:fld id="{4FAB73BC-B049-4115-A692-8D63A059BFB8}" type="slidenum">
              <a:rPr lang="en-US" smtClean="0"/>
              <a:t>‹N°›</a:t>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Image avec légende">
    <p:spTree>
      <p:nvGrpSpPr>
        <p:cNvPr id="91" name=""/>
        <p:cNvGrpSpPr/>
        <p:nvPr/>
      </p:nvGrpSpPr>
      <p:grpSpPr>
        <a:xfrm>
          <a:off x="0" y="0"/>
          <a:ext cx="0" cy="0"/>
          <a:chOff x="0" y="0"/>
          <a:chExt cx="0" cy="0"/>
        </a:xfrm>
      </p:grpSpPr>
      <p:sp>
        <p:nvSpPr>
          <p:cNvPr id="1048701" name="Title 1"/>
          <p:cNvSpPr>
            <a:spLocks noGrp="1"/>
          </p:cNvSpPr>
          <p:nvPr>
            <p:ph type="title"/>
          </p:nvPr>
        </p:nvSpPr>
        <p:spPr>
          <a:xfrm>
            <a:off x="1143000" y="1097280"/>
            <a:ext cx="3931920" cy="1737360"/>
          </a:xfrm>
        </p:spPr>
        <p:txBody>
          <a:bodyPr anchor="b">
            <a:noAutofit/>
          </a:bodyPr>
          <a:lstStyle>
            <a:lvl1pPr>
              <a:lnSpc>
                <a:spcPct val="90000"/>
              </a:lnSpc>
              <a:defRPr b="0" sz="4000"/>
            </a:lvl1pPr>
          </a:lstStyle>
          <a:p>
            <a:r>
              <a:rPr lang="fr-FR"/>
              <a:t>Modifiez le style du titre</a:t>
            </a:r>
            <a:endParaRPr dirty="0" lang="en-US"/>
          </a:p>
        </p:txBody>
      </p:sp>
      <p:sp>
        <p:nvSpPr>
          <p:cNvPr id="1048702" name="Picture Placeholder 2"/>
          <p:cNvSpPr>
            <a:spLocks noChangeAspect="1" noGrp="1"/>
          </p:cNvSpPr>
          <p:nvPr>
            <p:ph type="pic" idx="1"/>
          </p:nvPr>
        </p:nvSpPr>
        <p:spPr>
          <a:xfrm>
            <a:off x="5413248" y="1069847"/>
            <a:ext cx="6099048" cy="4800600"/>
          </a:xfrm>
        </p:spPr>
        <p:txBody>
          <a:bodyPr anchor="t" lIns="274320" tIns="182880">
            <a:normAutofit/>
          </a:bodyPr>
          <a:lstStyle>
            <a:lvl1pPr indent="0" marL="0">
              <a:buNone/>
              <a:defRPr sz="28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fr-FR"/>
              <a:t>Cliquez sur l'icône pour ajouter une image</a:t>
            </a:r>
            <a:endParaRPr dirty="0" lang="en-US"/>
          </a:p>
        </p:txBody>
      </p:sp>
      <p:sp>
        <p:nvSpPr>
          <p:cNvPr id="1048703" name="Text Placeholder 3"/>
          <p:cNvSpPr>
            <a:spLocks noGrp="1"/>
          </p:cNvSpPr>
          <p:nvPr>
            <p:ph type="body" sz="half" idx="2"/>
          </p:nvPr>
        </p:nvSpPr>
        <p:spPr>
          <a:xfrm>
            <a:off x="1143000" y="2834640"/>
            <a:ext cx="3931920" cy="2880360"/>
          </a:xfrm>
        </p:spPr>
        <p:txBody>
          <a:bodyPr>
            <a:normAutofit/>
          </a:bodyPr>
          <a:lstStyle>
            <a:lvl1pPr indent="0" marL="0">
              <a:lnSpc>
                <a:spcPct val="100000"/>
              </a:lnSpc>
              <a:spcBef>
                <a:spcPts val="1000"/>
              </a:spcBef>
              <a:buNone/>
              <a:defRPr sz="17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fr-FR"/>
              <a:t>Cliquez pour modifier les styles du texte du masque</a:t>
            </a:r>
          </a:p>
        </p:txBody>
      </p:sp>
      <p:sp>
        <p:nvSpPr>
          <p:cNvPr id="1048704" name="Date Placeholder 4"/>
          <p:cNvSpPr>
            <a:spLocks noGrp="1"/>
          </p:cNvSpPr>
          <p:nvPr>
            <p:ph type="dt" sz="half" idx="10"/>
          </p:nvPr>
        </p:nvSpPr>
        <p:spPr/>
        <p:txBody>
          <a:bodyPr/>
          <a:p>
            <a:fld id="{96DFF08F-DC6B-4601-B491-B0F83F6DD2DA}" type="datetimeFigureOut">
              <a:rPr lang="en-US" smtClean="0"/>
              <a:t>12/13/2023</a:t>
            </a:fld>
            <a:endParaRPr dirty="0" lang="en-US"/>
          </a:p>
        </p:txBody>
      </p:sp>
      <p:sp>
        <p:nvSpPr>
          <p:cNvPr id="1048705" name="Footer Placeholder 5"/>
          <p:cNvSpPr>
            <a:spLocks noGrp="1"/>
          </p:cNvSpPr>
          <p:nvPr>
            <p:ph type="ftr" sz="quarter" idx="11"/>
          </p:nvPr>
        </p:nvSpPr>
        <p:spPr/>
        <p:txBody>
          <a:bodyPr/>
          <a:p>
            <a:endParaRPr dirty="0" lang="en-US"/>
          </a:p>
        </p:txBody>
      </p:sp>
      <p:sp>
        <p:nvSpPr>
          <p:cNvPr id="1048706" name="Slide Number Placeholder 6"/>
          <p:cNvSpPr>
            <a:spLocks noGrp="1"/>
          </p:cNvSpPr>
          <p:nvPr>
            <p:ph type="sldNum" sz="quarter" idx="12"/>
          </p:nvPr>
        </p:nvSpPr>
        <p:spPr/>
        <p:txBody>
          <a:bodyPr/>
          <a:p>
            <a:fld id="{4FAB73BC-B049-4115-A692-8D63A059BFB8}" type="slidenum">
              <a:rPr lang="en-US" smtClean="0"/>
              <a:t>‹N°›</a:t>
            </a:fld>
            <a:endParaRPr dirty="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2" name=""/>
        <p:cNvGrpSpPr/>
        <p:nvPr/>
      </p:nvGrpSpPr>
      <p:grpSpPr>
        <a:xfrm>
          <a:off x="0" y="0"/>
          <a:ext cx="0" cy="0"/>
          <a:chOff x="0" y="0"/>
          <a:chExt cx="0" cy="0"/>
        </a:xfrm>
      </p:grpSpPr>
      <p:sp>
        <p:nvSpPr>
          <p:cNvPr id="1048576" name="Rectangle 6"/>
          <p:cNvSpPr>
            <a:spLocks noChangeAspect="1"/>
          </p:cNvSpPr>
          <p:nvPr/>
        </p:nvSpPr>
        <p:spPr>
          <a:xfrm>
            <a:off x="231140" y="243840"/>
            <a:ext cx="11724640" cy="6377939"/>
          </a:xfrm>
          <a:prstGeom prst="rect"/>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48577" name="Title Placeholder 1"/>
          <p:cNvSpPr>
            <a:spLocks noGrp="1"/>
          </p:cNvSpPr>
          <p:nvPr>
            <p:ph type="title"/>
          </p:nvPr>
        </p:nvSpPr>
        <p:spPr>
          <a:xfrm>
            <a:off x="1143000" y="609600"/>
            <a:ext cx="9875520" cy="1356360"/>
          </a:xfrm>
          <a:prstGeom prst="rect"/>
        </p:spPr>
        <p:txBody>
          <a:bodyPr anchor="ctr" bIns="45720" lIns="91440" rIns="91440" rtlCol="0" tIns="45720" vert="horz">
            <a:normAutofit/>
          </a:bodyPr>
          <a:p>
            <a:r>
              <a:rPr lang="fr-FR"/>
              <a:t>Modifiez le style du titre</a:t>
            </a:r>
            <a:endParaRPr dirty="0" lang="en-US"/>
          </a:p>
        </p:txBody>
      </p:sp>
      <p:sp>
        <p:nvSpPr>
          <p:cNvPr id="1048578" name="Text Placeholder 2"/>
          <p:cNvSpPr>
            <a:spLocks noGrp="1"/>
          </p:cNvSpPr>
          <p:nvPr>
            <p:ph type="body" idx="1"/>
          </p:nvPr>
        </p:nvSpPr>
        <p:spPr>
          <a:xfrm>
            <a:off x="1143000" y="2057400"/>
            <a:ext cx="9872871" cy="4038600"/>
          </a:xfrm>
          <a:prstGeom prst="rect"/>
        </p:spPr>
        <p:txBody>
          <a:bodyPr bIns="45720" lIns="91440" rIns="91440" rtlCol="0" tIns="45720" vert="horz">
            <a:normAutofit/>
          </a:bodyPr>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lang="en-US"/>
          </a:p>
        </p:txBody>
      </p:sp>
      <p:sp>
        <p:nvSpPr>
          <p:cNvPr id="1048579" name="Date Placeholder 3"/>
          <p:cNvSpPr>
            <a:spLocks noGrp="1"/>
          </p:cNvSpPr>
          <p:nvPr>
            <p:ph type="dt" sz="half" idx="2"/>
          </p:nvPr>
        </p:nvSpPr>
        <p:spPr>
          <a:xfrm>
            <a:off x="1142996" y="6223828"/>
            <a:ext cx="2329074" cy="365125"/>
          </a:xfrm>
          <a:prstGeom prst="rect"/>
        </p:spPr>
        <p:txBody>
          <a:bodyPr anchor="ctr" bIns="45720" lIns="91440" rIns="91440" rtlCol="0" tIns="45720" vert="horz"/>
          <a:lstStyle>
            <a:lvl1pPr algn="l">
              <a:defRPr sz="1200">
                <a:solidFill>
                  <a:schemeClr val="accent1"/>
                </a:solidFill>
              </a:defRPr>
            </a:lvl1pPr>
          </a:lstStyle>
          <a:p>
            <a:fld id="{96DFF08F-DC6B-4601-B491-B0F83F6DD2DA}" type="datetimeFigureOut">
              <a:rPr lang="en-US" smtClean="0"/>
              <a:t>12/13/2023</a:t>
            </a:fld>
            <a:endParaRPr dirty="0" lang="en-US"/>
          </a:p>
        </p:txBody>
      </p:sp>
      <p:sp>
        <p:nvSpPr>
          <p:cNvPr id="1048580" name="Footer Placeholder 4"/>
          <p:cNvSpPr>
            <a:spLocks noGrp="1"/>
          </p:cNvSpPr>
          <p:nvPr>
            <p:ph type="ftr" sz="quarter" idx="3"/>
          </p:nvPr>
        </p:nvSpPr>
        <p:spPr>
          <a:xfrm>
            <a:off x="3949148" y="6223828"/>
            <a:ext cx="4717774" cy="365125"/>
          </a:xfrm>
          <a:prstGeom prst="rect"/>
        </p:spPr>
        <p:txBody>
          <a:bodyPr anchor="ctr" bIns="45720" lIns="91440" rIns="91440" rtlCol="0" tIns="45720" vert="horz"/>
          <a:lstStyle>
            <a:lvl1pPr algn="ctr">
              <a:defRPr sz="1200">
                <a:solidFill>
                  <a:schemeClr val="accent1"/>
                </a:solidFill>
              </a:defRPr>
            </a:lvl1pPr>
          </a:lstStyle>
          <a:p>
            <a:endParaRPr dirty="0" lang="en-US"/>
          </a:p>
        </p:txBody>
      </p:sp>
      <p:sp>
        <p:nvSpPr>
          <p:cNvPr id="1048581" name="Slide Number Placeholder 5"/>
          <p:cNvSpPr>
            <a:spLocks noGrp="1"/>
          </p:cNvSpPr>
          <p:nvPr>
            <p:ph type="sldNum" sz="quarter" idx="4"/>
          </p:nvPr>
        </p:nvSpPr>
        <p:spPr>
          <a:xfrm>
            <a:off x="9329530" y="6223828"/>
            <a:ext cx="1706217" cy="365125"/>
          </a:xfrm>
          <a:prstGeom prst="rect"/>
        </p:spPr>
        <p:txBody>
          <a:bodyPr anchor="ctr" bIns="45720" lIns="91440" rIns="91440" rtlCol="0" tIns="45720" vert="horz"/>
          <a:lstStyle>
            <a:lvl1pPr algn="r">
              <a:defRPr sz="1200">
                <a:solidFill>
                  <a:schemeClr val="accent1"/>
                </a:solidFill>
              </a:defRPr>
            </a:lvl1pPr>
          </a:lstStyle>
          <a:p>
            <a:fld id="{4FAB73BC-B049-4115-A692-8D63A059BFB8}" type="slidenum">
              <a:rPr lang="en-US" smtClean="0"/>
              <a:t>‹N°›</a:t>
            </a:fld>
            <a:endParaRPr dirty="0" lang="en-US"/>
          </a:p>
        </p:txBody>
      </p:sp>
    </p:spTree>
  </p:cSld>
  <p:clrMap accent1="accent1" accent2="accent2" accent3="accent3" accent4="accent4" accent5="accent5" accent6="accent6" bg1="lt1" bg2="lt2" tx1="dk1" tx2="dk2"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eaLnBrk="1" hangingPunct="1" latinLnBrk="0" rtl="0">
        <a:lnSpc>
          <a:spcPct val="90000"/>
        </a:lnSpc>
        <a:spcBef>
          <a:spcPct val="0"/>
        </a:spcBef>
        <a:buNone/>
        <a:defRPr sz="4400" kern="1200">
          <a:solidFill>
            <a:schemeClr val="accent1"/>
          </a:solidFill>
          <a:latin typeface="+mj-lt"/>
          <a:ea typeface="+mj-ea"/>
          <a:cs typeface="+mj-cs"/>
        </a:defRPr>
      </a:lvl1pPr>
    </p:titleStyle>
    <p:bodyStyle>
      <a:lvl1pPr algn="l" defTabSz="914400" eaLnBrk="1" hangingPunct="1" indent="-182880" latinLnBrk="0" marL="228600" rtl="0">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algn="l" defTabSz="914400" eaLnBrk="1" hangingPunct="1" indent="-182880" latinLnBrk="0" marL="457200" rtl="0">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algn="l" defTabSz="914400" eaLnBrk="1" hangingPunct="1" indent="-182880" latinLnBrk="0" marL="731520" rtl="0">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algn="l" defTabSz="914400" eaLnBrk="1" hangingPunct="1" indent="-182880" latinLnBrk="0" marL="1005840" rtl="0">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algn="l" defTabSz="914400" eaLnBrk="1" hangingPunct="1" indent="-182880" latinLnBrk="0" marL="1280160" rtl="0">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algn="l" defTabSz="914400" eaLnBrk="1" hangingPunct="1" indent="-228600" latinLnBrk="0" marL="1600000" rtl="0">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algn="l" defTabSz="914400" eaLnBrk="1" hangingPunct="1" indent="-228600" latinLnBrk="0" marL="1900000" rtl="0">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algn="l" defTabSz="914400" eaLnBrk="1" hangingPunct="1" indent="-228600" latinLnBrk="0" marL="2200000" rtl="0">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algn="l" defTabSz="914400" eaLnBrk="1" hangingPunct="1" indent="-228600" latinLnBrk="0" marL="2500000" rtl="0">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597" name="Titre 1"/>
          <p:cNvSpPr>
            <a:spLocks noGrp="1"/>
          </p:cNvSpPr>
          <p:nvPr>
            <p:ph type="ctrTitle"/>
          </p:nvPr>
        </p:nvSpPr>
        <p:spPr>
          <a:xfrm>
            <a:off x="1109980" y="891540"/>
            <a:ext cx="9966960" cy="2096826"/>
          </a:xfrm>
        </p:spPr>
        <p:txBody>
          <a:bodyPr>
            <a:noAutofit/>
          </a:bodyPr>
          <a:p>
            <a:r>
              <a:rPr b="1" sz="11500" lang="fr-BF">
                <a:solidFill>
                  <a:srgbClr val="000000"/>
                </a:solidFill>
                <a:effectLst/>
                <a:latin typeface="Arial" panose="020B0604020202020204" pitchFamily="34" charset="0"/>
                <a:ea typeface="Arial" panose="020B0604020202020204" pitchFamily="34" charset="0"/>
              </a:rPr>
              <a:t>LA DENGUE </a:t>
            </a:r>
            <a:endParaRPr dirty="0" sz="11500" lang="fr-BF"/>
          </a:p>
        </p:txBody>
      </p:sp>
      <p:sp>
        <p:nvSpPr>
          <p:cNvPr id="1048598" name="Sous-titre 2"/>
          <p:cNvSpPr>
            <a:spLocks noGrp="1"/>
          </p:cNvSpPr>
          <p:nvPr>
            <p:ph type="subTitle" idx="1"/>
          </p:nvPr>
        </p:nvSpPr>
        <p:spPr>
          <a:xfrm>
            <a:off x="1606499" y="2988365"/>
            <a:ext cx="8767860" cy="3541223"/>
          </a:xfrm>
        </p:spPr>
        <p:txBody>
          <a:bodyPr/>
          <a:p>
            <a:endParaRPr dirty="0" lang="fr-FR"/>
          </a:p>
          <a:p>
            <a:endParaRPr dirty="0" lang="fr-FR"/>
          </a:p>
          <a:p>
            <a:endParaRPr dirty="0" lang="fr-FR"/>
          </a:p>
          <a:p>
            <a:endParaRPr dirty="0" lang="fr-FR"/>
          </a:p>
          <a:p>
            <a:r>
              <a:rPr b="1" dirty="0" lang="fr-FR">
                <a:solidFill>
                  <a:schemeClr val="tx1"/>
                </a:solidFill>
              </a:rPr>
              <a:t>Présentée par Dr  GUEBRE </a:t>
            </a:r>
            <a:r>
              <a:rPr b="1" lang="fr-FR">
                <a:solidFill>
                  <a:schemeClr val="tx1"/>
                </a:solidFill>
              </a:rPr>
              <a:t>Rokia</a:t>
            </a:r>
            <a:endParaRPr b="1" dirty="0" lang="fr-FR">
              <a:solidFill>
                <a:schemeClr val="tx1"/>
              </a:solidFill>
            </a:endParaRPr>
          </a:p>
          <a:p>
            <a:endParaRPr b="1" dirty="0" lang="fr-FR">
              <a:solidFill>
                <a:schemeClr val="tx1"/>
              </a:solidFill>
            </a:endParaRPr>
          </a:p>
          <a:p>
            <a:r>
              <a:rPr dirty="0" i="1" lang="fr-FR"/>
              <a:t>Médecin Chef du District Sanitaire de Ziniaré</a:t>
            </a:r>
          </a:p>
          <a:p>
            <a:endParaRPr dirty="0" i="1" lang="fr-FR"/>
          </a:p>
          <a:p>
            <a:endParaRPr dirty="0" i="1" lang="fr-FR"/>
          </a:p>
          <a:p>
            <a:endParaRPr dirty="0" i="1" lang="fr-FR"/>
          </a:p>
          <a:p>
            <a:endParaRPr dirty="0" i="1" lang="fr-FR"/>
          </a:p>
          <a:p>
            <a:endParaRPr dirty="0" i="1" lang="fr-FR"/>
          </a:p>
          <a:p>
            <a:endParaRPr dirty="0" i="1" lang="fr-FR"/>
          </a:p>
          <a:p>
            <a:endParaRPr dirty="0" i="1" lang="fr-FR"/>
          </a:p>
          <a:p>
            <a:endParaRPr dirty="0" i="1" lang="fr-FR"/>
          </a:p>
          <a:p>
            <a:endParaRPr dirty="0" i="1" lang="fr-BF"/>
          </a:p>
        </p:txBody>
      </p:sp>
      <p:pic>
        <p:nvPicPr>
          <p:cNvPr id="2097152" name="Picture 59"/>
          <p:cNvPicPr>
            <a:picLocks/>
          </p:cNvPicPr>
          <p:nvPr/>
        </p:nvPicPr>
        <p:blipFill>
          <a:blip xmlns:r="http://schemas.openxmlformats.org/officeDocument/2006/relationships" r:embed="rId1"/>
          <a:stretch>
            <a:fillRect/>
          </a:stretch>
        </p:blipFill>
        <p:spPr>
          <a:xfrm>
            <a:off x="1477710" y="2805486"/>
            <a:ext cx="8786752" cy="2024091"/>
          </a:xfrm>
          <a:prstGeom prst="rec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18" name="Titre 1"/>
          <p:cNvSpPr>
            <a:spLocks noGrp="1"/>
          </p:cNvSpPr>
          <p:nvPr>
            <p:ph type="title"/>
          </p:nvPr>
        </p:nvSpPr>
        <p:spPr>
          <a:ln w="38100">
            <a:solidFill>
              <a:schemeClr val="accent1"/>
            </a:solidFill>
          </a:ln>
        </p:spPr>
        <p:txBody>
          <a:bodyPr>
            <a:normAutofit/>
          </a:bodyPr>
          <a:p>
            <a:pPr algn="ctr"/>
            <a:r>
              <a:rPr b="1" dirty="0" sz="2800" lang="fr-FR">
                <a:solidFill>
                  <a:schemeClr val="tx1"/>
                </a:solidFill>
              </a:rPr>
              <a:t>DEFINITIONS (1/3)</a:t>
            </a:r>
            <a:endParaRPr dirty="0" sz="2800" lang="fr-FR">
              <a:solidFill>
                <a:schemeClr val="tx1"/>
              </a:solidFill>
            </a:endParaRPr>
          </a:p>
        </p:txBody>
      </p:sp>
      <p:sp>
        <p:nvSpPr>
          <p:cNvPr id="1048619" name="Espace réservé du contenu 2"/>
          <p:cNvSpPr>
            <a:spLocks noGrp="1"/>
          </p:cNvSpPr>
          <p:nvPr>
            <p:ph idx="1"/>
          </p:nvPr>
        </p:nvSpPr>
        <p:spPr>
          <a:xfrm>
            <a:off x="1171977" y="2086376"/>
            <a:ext cx="9843894" cy="4009623"/>
          </a:xfrm>
          <a:ln w="38100">
            <a:solidFill>
              <a:schemeClr val="tx1"/>
            </a:solidFill>
          </a:ln>
        </p:spPr>
        <p:txBody>
          <a:bodyPr>
            <a:normAutofit/>
          </a:bodyPr>
          <a:p>
            <a:pPr>
              <a:lnSpc>
                <a:spcPct val="150000"/>
              </a:lnSpc>
              <a:buFont typeface="Wingdings" panose="05000000000000000000" pitchFamily="2" charset="2"/>
              <a:buChar char="Ø"/>
            </a:pPr>
            <a:r>
              <a:rPr dirty="0" sz="2400" lang="fr-FR">
                <a:solidFill>
                  <a:schemeClr val="tx1"/>
                </a:solidFill>
              </a:rPr>
              <a:t>La dengue= maladie virale </a:t>
            </a:r>
          </a:p>
          <a:p>
            <a:pPr>
              <a:lnSpc>
                <a:spcPct val="150000"/>
              </a:lnSpc>
              <a:buFont typeface="Wingdings" panose="05000000000000000000" pitchFamily="2" charset="2"/>
              <a:buChar char="Ø"/>
            </a:pPr>
            <a:r>
              <a:rPr dirty="0" sz="2400" lang="fr-FR">
                <a:solidFill>
                  <a:schemeClr val="tx1"/>
                </a:solidFill>
              </a:rPr>
              <a:t> Transmise à l’homme par la piqûre des moustiques femelles  infectées,</a:t>
            </a:r>
          </a:p>
          <a:p>
            <a:pPr>
              <a:lnSpc>
                <a:spcPct val="150000"/>
              </a:lnSpc>
              <a:buFont typeface="Wingdings" panose="05000000000000000000" pitchFamily="2" charset="2"/>
              <a:buChar char="Ø"/>
            </a:pPr>
            <a:r>
              <a:rPr dirty="0" sz="2400" lang="fr-FR">
                <a:solidFill>
                  <a:schemeClr val="tx1"/>
                </a:solidFill>
              </a:rPr>
              <a:t> Principalement / </a:t>
            </a:r>
            <a:r>
              <a:rPr dirty="0" sz="2400" lang="fr-FR" err="1">
                <a:solidFill>
                  <a:schemeClr val="tx1"/>
                </a:solidFill>
              </a:rPr>
              <a:t>Aedes</a:t>
            </a:r>
            <a:r>
              <a:rPr dirty="0" sz="2400" lang="fr-FR">
                <a:solidFill>
                  <a:schemeClr val="tx1"/>
                </a:solidFill>
              </a:rPr>
              <a:t> </a:t>
            </a:r>
            <a:r>
              <a:rPr dirty="0" sz="2400" lang="fr-FR" err="1">
                <a:solidFill>
                  <a:schemeClr val="tx1"/>
                </a:solidFill>
              </a:rPr>
              <a:t>aegypti</a:t>
            </a:r>
            <a:r>
              <a:rPr dirty="0" sz="2400" lang="fr-FR">
                <a:solidFill>
                  <a:schemeClr val="tx1"/>
                </a:solidFill>
              </a:rPr>
              <a:t>, </a:t>
            </a:r>
          </a:p>
          <a:p>
            <a:pPr>
              <a:lnSpc>
                <a:spcPct val="150000"/>
              </a:lnSpc>
              <a:buFont typeface="Wingdings" panose="05000000000000000000" pitchFamily="2" charset="2"/>
              <a:buChar char="Ø"/>
            </a:pPr>
            <a:r>
              <a:rPr dirty="0" sz="2400" lang="fr-FR">
                <a:solidFill>
                  <a:schemeClr val="tx1"/>
                </a:solidFill>
              </a:rPr>
              <a:t>Rarement </a:t>
            </a:r>
            <a:r>
              <a:rPr dirty="0" sz="2400" lang="fr-FR" err="1">
                <a:solidFill>
                  <a:schemeClr val="tx1"/>
                </a:solidFill>
              </a:rPr>
              <a:t>Aedes</a:t>
            </a:r>
            <a:r>
              <a:rPr dirty="0" sz="2400" lang="fr-FR">
                <a:solidFill>
                  <a:schemeClr val="tx1"/>
                </a:solidFill>
              </a:rPr>
              <a:t>. </a:t>
            </a:r>
            <a:r>
              <a:rPr dirty="0" sz="2400" lang="fr-FR" err="1">
                <a:solidFill>
                  <a:schemeClr val="tx1"/>
                </a:solidFill>
              </a:rPr>
              <a:t>albopictus</a:t>
            </a:r>
            <a:r>
              <a:rPr dirty="0" sz="2400" lang="fr-FR">
                <a:solidFill>
                  <a:schemeClr val="tx1"/>
                </a:solidFill>
              </a:rPr>
              <a:t>.</a:t>
            </a:r>
          </a:p>
          <a:p>
            <a:pPr>
              <a:lnSpc>
                <a:spcPct val="150000"/>
              </a:lnSpc>
              <a:buFont typeface="Wingdings" panose="05000000000000000000" pitchFamily="2" charset="2"/>
              <a:buChar char="Ø"/>
            </a:pPr>
            <a:r>
              <a:rPr dirty="0" sz="2400" lang="fr-FR">
                <a:solidFill>
                  <a:schemeClr val="tx1"/>
                </a:solidFill>
              </a:rPr>
              <a:t> 4 </a:t>
            </a:r>
            <a:r>
              <a:rPr dirty="0" sz="2400" lang="fr-FR" err="1">
                <a:solidFill>
                  <a:schemeClr val="tx1"/>
                </a:solidFill>
              </a:rPr>
              <a:t>sérotypes</a:t>
            </a:r>
            <a:r>
              <a:rPr dirty="0" sz="2400" lang="fr-FR">
                <a:solidFill>
                  <a:schemeClr val="tx1"/>
                </a:solidFill>
              </a:rPr>
              <a:t> du virus responsable  : DEN-1, DEN-2, DEN-3 et DEN-4.</a:t>
            </a:r>
            <a:endParaRPr dirty="0" sz="2400" lang="fr-FR">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23" name="Titre 1"/>
          <p:cNvSpPr>
            <a:spLocks noGrp="1"/>
          </p:cNvSpPr>
          <p:nvPr>
            <p:ph type="title"/>
          </p:nvPr>
        </p:nvSpPr>
        <p:spPr>
          <a:ln w="38100">
            <a:solidFill>
              <a:schemeClr val="accent1"/>
            </a:solidFill>
          </a:ln>
        </p:spPr>
        <p:txBody>
          <a:bodyPr>
            <a:normAutofit/>
          </a:bodyPr>
          <a:p>
            <a:pPr algn="ctr"/>
            <a:r>
              <a:rPr b="1" dirty="0" sz="2800" lang="fr-FR">
                <a:solidFill>
                  <a:schemeClr val="tx1"/>
                </a:solidFill>
              </a:rPr>
              <a:t>DEFINITIONS (2/4)</a:t>
            </a:r>
            <a:endParaRPr dirty="0" sz="2800" lang="fr-FR">
              <a:solidFill>
                <a:schemeClr val="tx1"/>
              </a:solidFill>
            </a:endParaRPr>
          </a:p>
        </p:txBody>
      </p:sp>
      <p:sp>
        <p:nvSpPr>
          <p:cNvPr id="1048624" name="Espace réservé du contenu 2"/>
          <p:cNvSpPr>
            <a:spLocks noGrp="1"/>
          </p:cNvSpPr>
          <p:nvPr>
            <p:ph idx="1"/>
          </p:nvPr>
        </p:nvSpPr>
        <p:spPr>
          <a:xfrm>
            <a:off x="1171977" y="2086376"/>
            <a:ext cx="9843894" cy="4009623"/>
          </a:xfrm>
          <a:ln w="38100">
            <a:solidFill>
              <a:schemeClr val="tx1"/>
            </a:solidFill>
          </a:ln>
        </p:spPr>
        <p:txBody>
          <a:bodyPr>
            <a:normAutofit/>
          </a:bodyPr>
          <a:p>
            <a:pPr algn="just" indent="-342900" marL="342900" marR="2540">
              <a:lnSpc>
                <a:spcPct val="153000"/>
              </a:lnSpc>
              <a:spcAft>
                <a:spcPts val="655"/>
              </a:spcAft>
              <a:buFont typeface="Wingdings" panose="05000000000000000000" pitchFamily="2" charset="2"/>
              <a:buChar char="Ø"/>
            </a:pPr>
            <a:r>
              <a:rPr b="1" dirty="0" sz="2400" i="1" kern="100" lang="fr-BF">
                <a:solidFill>
                  <a:srgbClr val="000000"/>
                </a:solidFill>
                <a:latin typeface="Arial" panose="020B0604020202020204" pitchFamily="34" charset="0"/>
                <a:ea typeface="Arial" panose="020B0604020202020204" pitchFamily="34" charset="0"/>
              </a:rPr>
              <a:t>Un cas suspect de la dengue</a:t>
            </a:r>
            <a:r>
              <a:rPr b="1" dirty="0" sz="2400" i="1" kern="100" lang="fr-FR">
                <a:solidFill>
                  <a:srgbClr val="000000"/>
                </a:solidFill>
                <a:latin typeface="Arial" panose="020B0604020202020204" pitchFamily="34" charset="0"/>
                <a:ea typeface="Arial" panose="020B0604020202020204" pitchFamily="34" charset="0"/>
              </a:rPr>
              <a:t>:</a:t>
            </a:r>
            <a:r>
              <a:rPr b="1" dirty="0" sz="2400" i="1" kern="100" lang="fr-BF">
                <a:solidFill>
                  <a:srgbClr val="000000"/>
                </a:solidFill>
                <a:latin typeface="Arial" panose="020B0604020202020204" pitchFamily="34" charset="0"/>
                <a:ea typeface="Arial" panose="020B0604020202020204" pitchFamily="34" charset="0"/>
              </a:rPr>
              <a:t> </a:t>
            </a:r>
            <a:r>
              <a:rPr dirty="0" sz="2400" kern="100" lang="fr-BF">
                <a:solidFill>
                  <a:srgbClr val="000000"/>
                </a:solidFill>
                <a:latin typeface="Arial" panose="020B0604020202020204" pitchFamily="34" charset="0"/>
                <a:ea typeface="Arial" panose="020B0604020202020204" pitchFamily="34" charset="0"/>
              </a:rPr>
              <a:t> </a:t>
            </a:r>
            <a:endParaRPr dirty="0" sz="2400" kern="100" lang="fr-FR">
              <a:solidFill>
                <a:srgbClr val="000000"/>
              </a:solidFill>
              <a:latin typeface="Arial" panose="020B0604020202020204" pitchFamily="34" charset="0"/>
              <a:ea typeface="Arial" panose="020B0604020202020204" pitchFamily="34" charset="0"/>
            </a:endParaRPr>
          </a:p>
          <a:p>
            <a:pPr algn="just" indent="0" marL="0" marR="2540">
              <a:lnSpc>
                <a:spcPct val="153000"/>
              </a:lnSpc>
              <a:spcAft>
                <a:spcPts val="655"/>
              </a:spcAft>
              <a:buNone/>
            </a:pPr>
            <a:r>
              <a:rPr dirty="0" sz="2400" kern="100" lang="fr-BF">
                <a:solidFill>
                  <a:srgbClr val="000000"/>
                </a:solidFill>
                <a:latin typeface="Arial" panose="020B0604020202020204" pitchFamily="34" charset="0"/>
                <a:ea typeface="Arial" panose="020B0604020202020204" pitchFamily="34" charset="0"/>
              </a:rPr>
              <a:t>un patient présentant une fièvre aigue  généralement élevée d’une durée comprise entre 2 et 7 jours (avec un TDR paludisme négatif ou un </a:t>
            </a:r>
            <a:r>
              <a:rPr dirty="0" sz="2400" kern="100" lang="fr-BF" u="sng">
                <a:solidFill>
                  <a:srgbClr val="000000"/>
                </a:solidFill>
                <a:latin typeface="Arial" panose="020B0604020202020204" pitchFamily="34" charset="0"/>
                <a:ea typeface="Arial" panose="020B0604020202020204" pitchFamily="34" charset="0"/>
              </a:rPr>
              <a:t>TDR paludisme positif </a:t>
            </a:r>
            <a:r>
              <a:rPr dirty="0" sz="2400" kern="100" lang="fr-BF">
                <a:solidFill>
                  <a:srgbClr val="000000"/>
                </a:solidFill>
                <a:latin typeface="Arial" panose="020B0604020202020204" pitchFamily="34" charset="0"/>
                <a:ea typeface="Arial" panose="020B0604020202020204" pitchFamily="34" charset="0"/>
              </a:rPr>
              <a:t>ne répondant pas au traitement antipaludique) associée à au moins deux des signes suivants :  </a:t>
            </a:r>
          </a:p>
          <a:p>
            <a:pPr indent="0" marL="45720">
              <a:lnSpc>
                <a:spcPct val="150000"/>
              </a:lnSpc>
              <a:buNone/>
            </a:pPr>
            <a:r>
              <a:rPr dirty="0" sz="2400" lang="fr-FR">
                <a:solidFill>
                  <a:schemeClr val="tx1"/>
                </a:solidFill>
              </a:rPr>
              <a:t>.</a:t>
            </a:r>
            <a:endParaRPr dirty="0" sz="2400" lang="fr-FR">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34" name="Titre 1" descr="associée à au moins deux des signes suivants   "/>
          <p:cNvSpPr>
            <a:spLocks noGrp="1"/>
          </p:cNvSpPr>
          <p:nvPr>
            <p:ph type="title"/>
          </p:nvPr>
        </p:nvSpPr>
        <p:spPr>
          <a:xfrm>
            <a:off x="3156756" y="290950"/>
            <a:ext cx="5212080" cy="1454727"/>
          </a:xfrm>
        </p:spPr>
        <p:style>
          <a:lnRef idx="2">
            <a:schemeClr val="accent1"/>
          </a:lnRef>
          <a:fillRef idx="1">
            <a:schemeClr val="lt1"/>
          </a:fillRef>
          <a:effectRef idx="0">
            <a:schemeClr val="accent1"/>
          </a:effectRef>
          <a:fontRef idx="minor">
            <a:schemeClr val="dk1"/>
          </a:fontRef>
        </p:style>
        <p:txBody>
          <a:bodyPr/>
          <a:p>
            <a:pPr algn="ctr"/>
            <a:br>
              <a:rPr b="1" dirty="0" sz="2800" kern="100" lang="fr-FR">
                <a:solidFill>
                  <a:srgbClr val="000000"/>
                </a:solidFill>
                <a:latin typeface="Arial" panose="020B0604020202020204" pitchFamily="34" charset="0"/>
                <a:ea typeface="Arial" panose="020B0604020202020204" pitchFamily="34" charset="0"/>
              </a:rPr>
            </a:br>
            <a:br>
              <a:rPr b="1" dirty="0" sz="2800" kern="100" lang="fr-FR">
                <a:solidFill>
                  <a:srgbClr val="000000"/>
                </a:solidFill>
                <a:latin typeface="Arial" panose="020B0604020202020204" pitchFamily="34" charset="0"/>
                <a:ea typeface="Arial" panose="020B0604020202020204" pitchFamily="34" charset="0"/>
              </a:rPr>
            </a:br>
            <a:br>
              <a:rPr b="1" dirty="0" sz="2800" kern="100" lang="fr-FR">
                <a:solidFill>
                  <a:srgbClr val="000000"/>
                </a:solidFill>
                <a:latin typeface="Arial" panose="020B0604020202020204" pitchFamily="34" charset="0"/>
                <a:ea typeface="Arial" panose="020B0604020202020204" pitchFamily="34" charset="0"/>
              </a:rPr>
            </a:br>
            <a:br>
              <a:rPr b="1" dirty="0" sz="2800" kern="100" lang="fr-FR">
                <a:solidFill>
                  <a:srgbClr val="000000"/>
                </a:solidFill>
                <a:latin typeface="Arial" panose="020B0604020202020204" pitchFamily="34" charset="0"/>
                <a:ea typeface="Arial" panose="020B0604020202020204" pitchFamily="34" charset="0"/>
              </a:rPr>
            </a:br>
            <a:br>
              <a:rPr b="1" dirty="0" sz="2800" kern="100" lang="fr-FR">
                <a:solidFill>
                  <a:srgbClr val="000000"/>
                </a:solidFill>
                <a:latin typeface="Arial" panose="020B0604020202020204" pitchFamily="34" charset="0"/>
                <a:ea typeface="Arial" panose="020B0604020202020204" pitchFamily="34" charset="0"/>
              </a:rPr>
            </a:br>
            <a:br>
              <a:rPr b="1" dirty="0" sz="2800" kern="100" lang="fr-FR">
                <a:solidFill>
                  <a:srgbClr val="000000"/>
                </a:solidFill>
                <a:latin typeface="Arial" panose="020B0604020202020204" pitchFamily="34" charset="0"/>
                <a:ea typeface="Arial" panose="020B0604020202020204" pitchFamily="34" charset="0"/>
              </a:rPr>
            </a:br>
            <a:br>
              <a:rPr b="1" dirty="0" sz="2800" kern="100" lang="fr-FR">
                <a:solidFill>
                  <a:srgbClr val="000000"/>
                </a:solidFill>
                <a:latin typeface="Arial" panose="020B0604020202020204" pitchFamily="34" charset="0"/>
                <a:ea typeface="Arial" panose="020B0604020202020204" pitchFamily="34" charset="0"/>
              </a:rPr>
            </a:br>
            <a:br>
              <a:rPr b="1" dirty="0" sz="2800" kern="100" lang="fr-FR">
                <a:solidFill>
                  <a:srgbClr val="000000"/>
                </a:solidFill>
                <a:latin typeface="Arial" panose="020B0604020202020204" pitchFamily="34" charset="0"/>
                <a:ea typeface="Arial" panose="020B0604020202020204" pitchFamily="34" charset="0"/>
              </a:rPr>
            </a:br>
            <a:br>
              <a:rPr b="1" dirty="0" sz="2800" kern="100" lang="fr-FR">
                <a:solidFill>
                  <a:srgbClr val="000000"/>
                </a:solidFill>
                <a:latin typeface="Arial" panose="020B0604020202020204" pitchFamily="34" charset="0"/>
                <a:ea typeface="Arial" panose="020B0604020202020204" pitchFamily="34" charset="0"/>
              </a:rPr>
            </a:br>
            <a:br>
              <a:rPr b="1" dirty="0" sz="2800" kern="100" lang="fr-FR">
                <a:solidFill>
                  <a:srgbClr val="000000"/>
                </a:solidFill>
                <a:latin typeface="Arial" panose="020B0604020202020204" pitchFamily="34" charset="0"/>
                <a:ea typeface="Arial" panose="020B0604020202020204" pitchFamily="34" charset="0"/>
              </a:rPr>
            </a:br>
            <a:br>
              <a:rPr b="1" dirty="0" sz="2800" kern="100" lang="fr-FR">
                <a:solidFill>
                  <a:srgbClr val="000000"/>
                </a:solidFill>
                <a:latin typeface="Arial" panose="020B0604020202020204" pitchFamily="34" charset="0"/>
                <a:ea typeface="Arial" panose="020B0604020202020204" pitchFamily="34" charset="0"/>
              </a:rPr>
            </a:br>
            <a:r>
              <a:rPr b="1" dirty="0" sz="2800" kern="100" lang="fr-BF">
                <a:solidFill>
                  <a:srgbClr val="000000"/>
                </a:solidFill>
                <a:effectLst/>
                <a:latin typeface="Arial" panose="020B0604020202020204" pitchFamily="34" charset="0"/>
                <a:ea typeface="Arial" panose="020B0604020202020204" pitchFamily="34" charset="0"/>
              </a:rPr>
              <a:t>associée à au moins deux des signes suivants  </a:t>
            </a:r>
            <a:br>
              <a:rPr dirty="0" sz="2800" kern="100" lang="fr-BF">
                <a:solidFill>
                  <a:srgbClr val="000000"/>
                </a:solidFill>
                <a:effectLst/>
                <a:latin typeface="Arial" panose="020B0604020202020204" pitchFamily="34" charset="0"/>
                <a:ea typeface="Arial" panose="020B0604020202020204" pitchFamily="34" charset="0"/>
              </a:rPr>
            </a:br>
            <a:endParaRPr dirty="0" sz="2800" lang="fr-BF"/>
          </a:p>
        </p:txBody>
      </p:sp>
      <p:sp>
        <p:nvSpPr>
          <p:cNvPr id="1048635" name="Espace réservé du contenu 2"/>
          <p:cNvSpPr>
            <a:spLocks noGrp="1"/>
          </p:cNvSpPr>
          <p:nvPr>
            <p:ph idx="1"/>
          </p:nvPr>
        </p:nvSpPr>
        <p:spPr>
          <a:xfrm>
            <a:off x="5852158" y="2194560"/>
            <a:ext cx="5905501" cy="3678380"/>
          </a:xfrm>
        </p:spPr>
        <p:style>
          <a:lnRef idx="2">
            <a:schemeClr val="accent1"/>
          </a:lnRef>
          <a:fillRef idx="1">
            <a:schemeClr val="lt1"/>
          </a:fillRef>
          <a:effectRef idx="0">
            <a:schemeClr val="accent1"/>
          </a:effectRef>
          <a:fontRef idx="minor">
            <a:schemeClr val="dk1"/>
          </a:fontRef>
        </p:style>
        <p:txBody>
          <a:bodyPr>
            <a:noAutofit/>
          </a:bodyPr>
          <a:p>
            <a:pPr algn="just" fontAlgn="base" indent="-342900" lvl="0" marL="342900" marR="2540">
              <a:lnSpc>
                <a:spcPct val="107000"/>
              </a:lnSpc>
              <a:spcAft>
                <a:spcPts val="520"/>
              </a:spcAft>
              <a:buClr>
                <a:srgbClr val="000000"/>
              </a:buClr>
              <a:buSzPts val="1400"/>
              <a:buFont typeface="Arial" panose="020B0604020202020204" pitchFamily="34" charset="0"/>
              <a:buChar char="•"/>
            </a:pPr>
            <a:r>
              <a:rPr dirty="0" sz="2400" kern="100" lang="fr-BF" strike="noStrike" u="non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vomissements,  </a:t>
            </a:r>
          </a:p>
          <a:p>
            <a:pPr algn="just" fontAlgn="base" indent="-342900" lvl="0" marL="342900" marR="2540">
              <a:lnSpc>
                <a:spcPct val="107000"/>
              </a:lnSpc>
              <a:spcAft>
                <a:spcPts val="510"/>
              </a:spcAft>
              <a:buClr>
                <a:srgbClr val="000000"/>
              </a:buClr>
              <a:buSzPts val="1400"/>
              <a:buFont typeface="Arial" panose="020B0604020202020204" pitchFamily="34" charset="0"/>
              <a:buChar char="•"/>
            </a:pPr>
            <a:r>
              <a:rPr dirty="0" sz="2400" kern="100" lang="fr-BF" strike="noStrike" u="non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éruptions cutanées, </a:t>
            </a:r>
          </a:p>
          <a:p>
            <a:pPr algn="just" fontAlgn="base" indent="-342900" marL="342900" marR="2540">
              <a:lnSpc>
                <a:spcPct val="153000"/>
              </a:lnSpc>
              <a:spcAft>
                <a:spcPts val="25"/>
              </a:spcAft>
              <a:buClr>
                <a:srgbClr val="000000"/>
              </a:buClr>
              <a:buSzPts val="1400"/>
              <a:buFont typeface="Arial" panose="020B0604020202020204" pitchFamily="34" charset="0"/>
              <a:buChar char="•"/>
            </a:pPr>
            <a:r>
              <a:rPr dirty="0" sz="2400" kern="100" lang="fr-BF" strike="noStrike" u="non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manifestations hémorragiques (saignement inhabituel au point d</a:t>
            </a:r>
            <a:r>
              <a:rPr dirty="0" sz="2400" kern="100" lang="fr-FR" strike="noStrike" u="non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’injection</a:t>
            </a:r>
            <a:r>
              <a:rPr dirty="0" sz="2400" kern="100" lang="fr-BF" strike="noStrike" u="non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 épistaxis, gingivorragie, hématémèse, purpura…), état de choc. </a:t>
            </a:r>
          </a:p>
        </p:txBody>
      </p:sp>
      <p:sp>
        <p:nvSpPr>
          <p:cNvPr id="1048636" name="Espace réservé du texte 3"/>
          <p:cNvSpPr>
            <a:spLocks noGrp="1"/>
          </p:cNvSpPr>
          <p:nvPr>
            <p:ph type="body" sz="half" idx="2"/>
          </p:nvPr>
        </p:nvSpPr>
        <p:spPr>
          <a:xfrm>
            <a:off x="434340" y="2146760"/>
            <a:ext cx="5212080" cy="3726180"/>
          </a:xfrm>
        </p:spPr>
        <p:style>
          <a:lnRef idx="2">
            <a:schemeClr val="accent1"/>
          </a:lnRef>
          <a:fillRef idx="1">
            <a:schemeClr val="lt1"/>
          </a:fillRef>
          <a:effectRef idx="0">
            <a:schemeClr val="accent1"/>
          </a:effectRef>
          <a:fontRef idx="minor">
            <a:schemeClr val="dk1"/>
          </a:fontRef>
        </p:style>
        <p:txBody>
          <a:bodyPr bIns="45720" lIns="91440" rIns="91440" rtlCol="0" tIns="45720" vert="horz">
            <a:noAutofit/>
          </a:bodyPr>
          <a:p>
            <a:pPr algn="just" fontAlgn="base" indent="-342900" marL="342900" marR="2540">
              <a:lnSpc>
                <a:spcPct val="107000"/>
              </a:lnSpc>
              <a:spcBef>
                <a:spcPts val="1400"/>
              </a:spcBef>
              <a:spcAft>
                <a:spcPts val="520"/>
              </a:spcAft>
              <a:buClr>
                <a:srgbClr val="000000"/>
              </a:buClr>
              <a:buSzPts val="1400"/>
              <a:buFont typeface="Arial" panose="020B0604020202020204" pitchFamily="34" charset="0"/>
              <a:buChar char="•"/>
            </a:pPr>
            <a:r>
              <a:rPr dirty="0" sz="2400" kern="100" lang="fr-BF">
                <a:solidFill>
                  <a:srgbClr val="000000"/>
                </a:solidFill>
                <a:uFill>
                  <a:solidFill>
                    <a:srgbClr val="000000"/>
                  </a:solidFill>
                </a:uFill>
                <a:latin typeface="Arial" panose="020B0604020202020204" pitchFamily="34" charset="0"/>
                <a:cs typeface="Arial" panose="020B0604020202020204" pitchFamily="34" charset="0"/>
              </a:rPr>
              <a:t>céphalées sévères </a:t>
            </a:r>
          </a:p>
          <a:p>
            <a:pPr algn="just" fontAlgn="base" indent="-342900" marL="342900" marR="2540">
              <a:lnSpc>
                <a:spcPct val="107000"/>
              </a:lnSpc>
              <a:spcBef>
                <a:spcPts val="1400"/>
              </a:spcBef>
              <a:spcAft>
                <a:spcPts val="520"/>
              </a:spcAft>
              <a:buClr>
                <a:srgbClr val="000000"/>
              </a:buClr>
              <a:buSzPts val="1400"/>
              <a:buFont typeface="Arial" panose="020B0604020202020204" pitchFamily="34" charset="0"/>
              <a:buChar char="•"/>
            </a:pPr>
            <a:r>
              <a:rPr dirty="0" sz="2400" kern="100" lang="fr-BF">
                <a:solidFill>
                  <a:srgbClr val="000000"/>
                </a:solidFill>
                <a:uFill>
                  <a:solidFill>
                    <a:srgbClr val="000000"/>
                  </a:solidFill>
                </a:uFill>
                <a:latin typeface="Arial" panose="020B0604020202020204" pitchFamily="34" charset="0"/>
                <a:cs typeface="Arial" panose="020B0604020202020204" pitchFamily="34" charset="0"/>
              </a:rPr>
              <a:t>douleurs retro orbitaires,  </a:t>
            </a:r>
          </a:p>
          <a:p>
            <a:pPr algn="just" fontAlgn="base" indent="-342900" marL="342900" marR="2540">
              <a:lnSpc>
                <a:spcPct val="107000"/>
              </a:lnSpc>
              <a:spcBef>
                <a:spcPts val="1400"/>
              </a:spcBef>
              <a:spcAft>
                <a:spcPts val="520"/>
              </a:spcAft>
              <a:buClr>
                <a:srgbClr val="000000"/>
              </a:buClr>
              <a:buSzPts val="1400"/>
              <a:buFont typeface="Arial" panose="020B0604020202020204" pitchFamily="34" charset="0"/>
              <a:buChar char="•"/>
            </a:pPr>
            <a:r>
              <a:rPr dirty="0" sz="2400" kern="100" lang="fr-BF">
                <a:solidFill>
                  <a:srgbClr val="000000"/>
                </a:solidFill>
                <a:uFill>
                  <a:solidFill>
                    <a:srgbClr val="000000"/>
                  </a:solidFill>
                </a:uFill>
                <a:latin typeface="Arial" panose="020B0604020202020204" pitchFamily="34" charset="0"/>
                <a:cs typeface="Arial" panose="020B0604020202020204" pitchFamily="34" charset="0"/>
              </a:rPr>
              <a:t>douleurs articulaires, </a:t>
            </a:r>
          </a:p>
          <a:p>
            <a:pPr algn="just" fontAlgn="base" indent="-342900" marL="342900" marR="2540">
              <a:lnSpc>
                <a:spcPct val="107000"/>
              </a:lnSpc>
              <a:spcBef>
                <a:spcPts val="1400"/>
              </a:spcBef>
              <a:spcAft>
                <a:spcPts val="520"/>
              </a:spcAft>
              <a:buClr>
                <a:srgbClr val="000000"/>
              </a:buClr>
              <a:buSzPts val="1400"/>
              <a:buFont typeface="Arial" panose="020B0604020202020204" pitchFamily="34" charset="0"/>
              <a:buChar char="•"/>
            </a:pPr>
            <a:r>
              <a:rPr dirty="0" sz="2400" kern="100" lang="fr-BF">
                <a:solidFill>
                  <a:srgbClr val="000000"/>
                </a:solidFill>
                <a:uFill>
                  <a:solidFill>
                    <a:srgbClr val="000000"/>
                  </a:solidFill>
                </a:uFill>
                <a:latin typeface="Arial" panose="020B0604020202020204" pitchFamily="34" charset="0"/>
                <a:cs typeface="Arial" panose="020B0604020202020204" pitchFamily="34" charset="0"/>
              </a:rPr>
              <a:t>douleurs  musculaires,  </a:t>
            </a:r>
          </a:p>
          <a:p>
            <a:pPr algn="just" fontAlgn="base" indent="-342900" marL="342900" marR="2540">
              <a:lnSpc>
                <a:spcPct val="107000"/>
              </a:lnSpc>
              <a:spcBef>
                <a:spcPts val="1400"/>
              </a:spcBef>
              <a:spcAft>
                <a:spcPts val="520"/>
              </a:spcAft>
              <a:buClr>
                <a:srgbClr val="000000"/>
              </a:buClr>
              <a:buSzPts val="1400"/>
              <a:buFont typeface="Arial" panose="020B0604020202020204" pitchFamily="34" charset="0"/>
              <a:buChar char="•"/>
            </a:pPr>
            <a:r>
              <a:rPr dirty="0" sz="2400" kern="100" lang="fr-BF">
                <a:solidFill>
                  <a:srgbClr val="000000"/>
                </a:solidFill>
                <a:uFill>
                  <a:solidFill>
                    <a:srgbClr val="000000"/>
                  </a:solidFill>
                </a:uFill>
                <a:latin typeface="Arial" panose="020B0604020202020204" pitchFamily="34" charset="0"/>
                <a:cs typeface="Arial" panose="020B0604020202020204" pitchFamily="34" charset="0"/>
              </a:rPr>
              <a:t>nausées, </a:t>
            </a:r>
          </a:p>
          <a:p>
            <a:pPr algn="just" fontAlgn="base" indent="-342900" marL="342900" marR="2540">
              <a:lnSpc>
                <a:spcPct val="107000"/>
              </a:lnSpc>
              <a:spcBef>
                <a:spcPts val="1400"/>
              </a:spcBef>
              <a:spcAft>
                <a:spcPts val="520"/>
              </a:spcAft>
              <a:buClr>
                <a:srgbClr val="000000"/>
              </a:buClr>
              <a:buSzPts val="1400"/>
              <a:buFont typeface="Arial" panose="020B0604020202020204" pitchFamily="34" charset="0"/>
              <a:buChar char="•"/>
            </a:pPr>
            <a:endParaRPr dirty="0" sz="2400" kern="100" lang="fr-BF">
              <a:solidFill>
                <a:srgbClr val="000000"/>
              </a:solidFill>
              <a:uFill>
                <a:solidFill>
                  <a:srgbClr val="000000"/>
                </a:solidFill>
              </a:uFill>
              <a:latin typeface="Arial" panose="020B0604020202020204" pitchFamily="34" charset="0"/>
              <a:cs typeface="Arial" panose="020B0604020202020204" pitchFamily="34" charset="0"/>
            </a:endParaRPr>
          </a:p>
        </p:txBody>
      </p:sp>
      <p:sp>
        <p:nvSpPr>
          <p:cNvPr id="1048637" name="ZoneTexte 4"/>
          <p:cNvSpPr txBox="1"/>
          <p:nvPr/>
        </p:nvSpPr>
        <p:spPr>
          <a:xfrm>
            <a:off x="434340" y="5966460"/>
            <a:ext cx="11323319" cy="646331"/>
          </a:xfrm>
          <a:prstGeom prst="rect"/>
          <a:noFill/>
          <a:ln>
            <a:solidFill>
              <a:srgbClr val="FF0000"/>
            </a:solidFill>
          </a:ln>
        </p:spPr>
        <p:txBody>
          <a:bodyPr rtlCol="0" wrap="square">
            <a:spAutoFit/>
          </a:bodyPr>
          <a:p>
            <a:pPr algn="ctr"/>
            <a:endParaRPr dirty="0" lang="fr-BF">
              <a:solidFill>
                <a:srgbClr val="FF0000"/>
              </a:solidFill>
            </a:endParaRPr>
          </a:p>
          <a:p>
            <a:pPr algn="ctr"/>
            <a:endParaRPr dirty="0" lang="fr-BF">
              <a:solidFill>
                <a:srgbClr val="FF0000"/>
              </a:solidFill>
            </a:endParaRPr>
          </a:p>
        </p:txBody>
      </p:sp>
      <p:sp>
        <p:nvSpPr>
          <p:cNvPr id="1048638" name="Arc plein 6"/>
          <p:cNvSpPr/>
          <p:nvPr/>
        </p:nvSpPr>
        <p:spPr>
          <a:xfrm>
            <a:off x="4903469" y="1745677"/>
            <a:ext cx="2034540" cy="746067"/>
          </a:xfrm>
          <a:prstGeom prst="blockArc"/>
        </p:spPr>
        <p:style>
          <a:lnRef idx="2">
            <a:schemeClr val="accent1">
              <a:shade val="15000"/>
            </a:schemeClr>
          </a:lnRef>
          <a:fillRef idx="1">
            <a:schemeClr val="accent1"/>
          </a:fillRef>
          <a:effectRef idx="0">
            <a:schemeClr val="accent1"/>
          </a:effectRef>
          <a:fontRef idx="minor">
            <a:schemeClr val="lt1"/>
          </a:fontRef>
        </p:style>
        <p:txBody>
          <a:bodyPr anchor="ctr" rtlCol="0"/>
          <a:p>
            <a:pPr algn="ctr"/>
            <a:endParaRPr lang="fr-BF">
              <a:solidFill>
                <a:prstClr val="black"/>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39" name="Titre 1"/>
          <p:cNvSpPr>
            <a:spLocks noGrp="1"/>
          </p:cNvSpPr>
          <p:nvPr>
            <p:ph type="title"/>
          </p:nvPr>
        </p:nvSpPr>
        <p:spPr>
          <a:xfrm>
            <a:off x="525780" y="426720"/>
            <a:ext cx="11155680" cy="739140"/>
          </a:xfrm>
          <a:ln w="38100"/>
        </p:spPr>
        <p:style>
          <a:lnRef idx="2">
            <a:schemeClr val="accent1"/>
          </a:lnRef>
          <a:fillRef idx="1">
            <a:schemeClr val="lt1"/>
          </a:fillRef>
          <a:effectRef idx="0">
            <a:schemeClr val="accent1"/>
          </a:effectRef>
          <a:fontRef idx="minor">
            <a:schemeClr val="dk1"/>
          </a:fontRef>
        </p:style>
        <p:txBody>
          <a:bodyPr>
            <a:noAutofit/>
          </a:bodyPr>
          <a:p>
            <a:pPr indent="-6350" marL="6350">
              <a:lnSpc>
                <a:spcPct val="111000"/>
              </a:lnSpc>
              <a:spcAft>
                <a:spcPts val="1170"/>
              </a:spcAft>
              <a:tabLst>
                <a:tab algn="ctr" pos="337820"/>
                <a:tab algn="ctr" pos="1608455"/>
              </a:tabLst>
            </a:pPr>
            <a:r>
              <a:rPr b="1" dirty="0" sz="3600" kern="100" lang="fr-BF">
                <a:solidFill>
                  <a:srgbClr val="000000"/>
                </a:solidFill>
                <a:effectLst/>
                <a:uFill>
                  <a:solidFill>
                    <a:srgbClr val="000000"/>
                  </a:solidFill>
                </a:uFill>
                <a:latin typeface="Arial" panose="020B0604020202020204" pitchFamily="34" charset="0"/>
                <a:ea typeface="Arial" panose="020B0604020202020204" pitchFamily="34" charset="0"/>
              </a:rPr>
              <a:t>DEFINITION</a:t>
            </a:r>
            <a:r>
              <a:rPr b="1" dirty="0" sz="3600" kern="100" lang="fr-FR">
                <a:solidFill>
                  <a:srgbClr val="000000"/>
                </a:solidFill>
                <a:uFill>
                  <a:solidFill>
                    <a:srgbClr val="000000"/>
                  </a:solidFill>
                </a:uFill>
                <a:latin typeface="Arial" panose="020B0604020202020204" pitchFamily="34" charset="0"/>
                <a:ea typeface="Arial" panose="020B0604020202020204" pitchFamily="34" charset="0"/>
              </a:rPr>
              <a:t>S (3</a:t>
            </a:r>
            <a:r>
              <a:rPr b="1" dirty="0" sz="3600" kern="100" lang="fr-FR">
                <a:solidFill>
                  <a:srgbClr val="000000"/>
                </a:solidFill>
                <a:effectLst/>
                <a:uFill>
                  <a:solidFill>
                    <a:srgbClr val="000000"/>
                  </a:solidFill>
                </a:uFill>
                <a:latin typeface="Arial" panose="020B0604020202020204" pitchFamily="34" charset="0"/>
                <a:ea typeface="Arial" panose="020B0604020202020204" pitchFamily="34" charset="0"/>
              </a:rPr>
              <a:t>/4)</a:t>
            </a:r>
            <a:r>
              <a:rPr b="1" dirty="0" sz="3600" kern="100" lang="fr-BF" strike="noStrike">
                <a:solidFill>
                  <a:srgbClr val="000000"/>
                </a:solidFill>
                <a:effectLst/>
                <a:uFill>
                  <a:solidFill>
                    <a:srgbClr val="000000"/>
                  </a:solidFill>
                </a:uFill>
                <a:latin typeface="Arial" panose="020B0604020202020204" pitchFamily="34" charset="0"/>
                <a:ea typeface="Arial" panose="020B0604020202020204" pitchFamily="34" charset="0"/>
              </a:rPr>
              <a:t> </a:t>
            </a:r>
            <a:endParaRPr b="1" dirty="0" sz="3600" kern="100" lang="fr-BF">
              <a:solidFill>
                <a:srgbClr val="000000"/>
              </a:solidFill>
              <a:effectLst/>
              <a:uFill>
                <a:solidFill>
                  <a:srgbClr val="000000"/>
                </a:solidFill>
              </a:uFill>
              <a:latin typeface="Arial" panose="020B0604020202020204" pitchFamily="34" charset="0"/>
              <a:ea typeface="Arial" panose="020B0604020202020204" pitchFamily="34" charset="0"/>
            </a:endParaRPr>
          </a:p>
        </p:txBody>
      </p:sp>
      <p:sp>
        <p:nvSpPr>
          <p:cNvPr id="1048640" name="Espace réservé du contenu 2"/>
          <p:cNvSpPr>
            <a:spLocks noGrp="1"/>
          </p:cNvSpPr>
          <p:nvPr>
            <p:ph idx="1"/>
          </p:nvPr>
        </p:nvSpPr>
        <p:spPr>
          <a:xfrm>
            <a:off x="525780" y="1417320"/>
            <a:ext cx="11155680" cy="5013960"/>
          </a:xfrm>
        </p:spPr>
        <p:style>
          <a:lnRef idx="2">
            <a:schemeClr val="dk1"/>
          </a:lnRef>
          <a:fillRef idx="1">
            <a:schemeClr val="lt1"/>
          </a:fillRef>
          <a:effectRef idx="0">
            <a:schemeClr val="dk1"/>
          </a:effectRef>
          <a:fontRef idx="minor">
            <a:schemeClr val="dk1"/>
          </a:fontRef>
        </p:style>
        <p:txBody>
          <a:bodyPr>
            <a:noAutofit/>
          </a:bodyPr>
          <a:p>
            <a:pPr algn="just" indent="-457200" marL="457200" marR="2540">
              <a:lnSpc>
                <a:spcPct val="153000"/>
              </a:lnSpc>
              <a:spcAft>
                <a:spcPts val="655"/>
              </a:spcAft>
              <a:buFont typeface="Wingdings" panose="05000000000000000000" pitchFamily="2" charset="2"/>
              <a:buChar char="Ø"/>
            </a:pPr>
            <a:r>
              <a:rPr b="1" dirty="0" sz="2800" i="1" lang="fr-FR">
                <a:solidFill>
                  <a:srgbClr val="000000"/>
                </a:solidFill>
                <a:effectLst/>
                <a:latin typeface="Arial" panose="020B0604020202020204" pitchFamily="34" charset="0"/>
                <a:ea typeface="Arial" panose="020B0604020202020204" pitchFamily="34" charset="0"/>
              </a:rPr>
              <a:t>Un c</a:t>
            </a:r>
            <a:r>
              <a:rPr b="1" dirty="0" sz="2800" i="1" lang="fr-BF">
                <a:solidFill>
                  <a:srgbClr val="000000"/>
                </a:solidFill>
                <a:effectLst/>
                <a:latin typeface="Arial" panose="020B0604020202020204" pitchFamily="34" charset="0"/>
                <a:ea typeface="Arial" panose="020B0604020202020204" pitchFamily="34" charset="0"/>
              </a:rPr>
              <a:t>as probable </a:t>
            </a:r>
            <a:r>
              <a:rPr dirty="0" sz="2800" kern="100" lang="fr-BF">
                <a:solidFill>
                  <a:srgbClr val="000000"/>
                </a:solidFill>
                <a:effectLst/>
                <a:latin typeface="Arial" panose="020B0604020202020204" pitchFamily="34" charset="0"/>
                <a:ea typeface="Arial" panose="020B0604020202020204" pitchFamily="34" charset="0"/>
              </a:rPr>
              <a:t>:  </a:t>
            </a:r>
          </a:p>
          <a:p>
            <a:pPr algn="just" indent="-6350" marL="6350" marR="2540">
              <a:lnSpc>
                <a:spcPct val="153000"/>
              </a:lnSpc>
              <a:spcAft>
                <a:spcPts val="785"/>
              </a:spcAft>
            </a:pPr>
            <a:r>
              <a:rPr dirty="0" sz="2800" kern="100" lang="fr-BF">
                <a:solidFill>
                  <a:srgbClr val="000000"/>
                </a:solidFill>
                <a:effectLst/>
                <a:latin typeface="Arial" panose="020B0604020202020204" pitchFamily="34" charset="0"/>
                <a:ea typeface="Arial" panose="020B0604020202020204" pitchFamily="34" charset="0"/>
              </a:rPr>
              <a:t> patient présentant les signes ci</a:t>
            </a:r>
            <a:r>
              <a:rPr dirty="0" sz="2800" kern="100" lang="fr-FR">
                <a:solidFill>
                  <a:srgbClr val="000000"/>
                </a:solidFill>
                <a:effectLst/>
                <a:latin typeface="Arial" panose="020B0604020202020204" pitchFamily="34" charset="0"/>
                <a:ea typeface="Arial" panose="020B0604020202020204" pitchFamily="34" charset="0"/>
              </a:rPr>
              <a:t>-</a:t>
            </a:r>
            <a:r>
              <a:rPr dirty="0" sz="2800" kern="100" lang="fr-BF">
                <a:solidFill>
                  <a:srgbClr val="000000"/>
                </a:solidFill>
                <a:effectLst/>
                <a:latin typeface="Arial" panose="020B0604020202020204" pitchFamily="34" charset="0"/>
                <a:ea typeface="Arial" panose="020B0604020202020204" pitchFamily="34" charset="0"/>
              </a:rPr>
              <a:t>dessus cités avec un TDR (validé par le standard national) positif à la dengue. </a:t>
            </a:r>
          </a:p>
          <a:p>
            <a:endParaRPr dirty="0" sz="3200" lang="fr-BF"/>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44" name="Titre 1"/>
          <p:cNvSpPr>
            <a:spLocks noGrp="1"/>
          </p:cNvSpPr>
          <p:nvPr>
            <p:ph type="title"/>
          </p:nvPr>
        </p:nvSpPr>
        <p:spPr>
          <a:xfrm>
            <a:off x="525780" y="426720"/>
            <a:ext cx="11155680" cy="739140"/>
          </a:xfrm>
          <a:ln w="38100"/>
        </p:spPr>
        <p:style>
          <a:lnRef idx="2">
            <a:schemeClr val="accent1"/>
          </a:lnRef>
          <a:fillRef idx="1">
            <a:schemeClr val="lt1"/>
          </a:fillRef>
          <a:effectRef idx="0">
            <a:schemeClr val="accent1"/>
          </a:effectRef>
          <a:fontRef idx="minor">
            <a:schemeClr val="dk1"/>
          </a:fontRef>
        </p:style>
        <p:txBody>
          <a:bodyPr>
            <a:noAutofit/>
          </a:bodyPr>
          <a:p>
            <a:pPr indent="-6350" marL="6350">
              <a:lnSpc>
                <a:spcPct val="111000"/>
              </a:lnSpc>
              <a:spcAft>
                <a:spcPts val="1170"/>
              </a:spcAft>
              <a:tabLst>
                <a:tab algn="ctr" pos="337820"/>
                <a:tab algn="ctr" pos="1608455"/>
              </a:tabLst>
            </a:pPr>
            <a:r>
              <a:rPr b="1" dirty="0" sz="3600" kern="100" lang="fr-BF">
                <a:solidFill>
                  <a:srgbClr val="000000"/>
                </a:solidFill>
                <a:effectLst/>
                <a:uFill>
                  <a:solidFill>
                    <a:srgbClr val="000000"/>
                  </a:solidFill>
                </a:uFill>
                <a:latin typeface="Arial" panose="020B0604020202020204" pitchFamily="34" charset="0"/>
                <a:ea typeface="Arial" panose="020B0604020202020204" pitchFamily="34" charset="0"/>
              </a:rPr>
              <a:t>DEFINITION</a:t>
            </a:r>
            <a:r>
              <a:rPr b="1" dirty="0" sz="3600" kern="100" lang="fr-FR">
                <a:solidFill>
                  <a:srgbClr val="000000"/>
                </a:solidFill>
                <a:effectLst/>
                <a:uFill>
                  <a:solidFill>
                    <a:srgbClr val="000000"/>
                  </a:solidFill>
                </a:uFill>
                <a:latin typeface="Arial" panose="020B0604020202020204" pitchFamily="34" charset="0"/>
                <a:ea typeface="Arial" panose="020B0604020202020204" pitchFamily="34" charset="0"/>
              </a:rPr>
              <a:t>S (4/4)</a:t>
            </a:r>
            <a:endParaRPr b="1" dirty="0" sz="3600" kern="100" lang="fr-BF">
              <a:solidFill>
                <a:srgbClr val="000000"/>
              </a:solidFill>
              <a:effectLst/>
              <a:uFill>
                <a:solidFill>
                  <a:srgbClr val="000000"/>
                </a:solidFill>
              </a:uFill>
              <a:latin typeface="Arial" panose="020B0604020202020204" pitchFamily="34" charset="0"/>
              <a:ea typeface="Arial" panose="020B0604020202020204" pitchFamily="34" charset="0"/>
            </a:endParaRPr>
          </a:p>
        </p:txBody>
      </p:sp>
      <p:sp>
        <p:nvSpPr>
          <p:cNvPr id="1048645" name="Espace réservé du contenu 2"/>
          <p:cNvSpPr>
            <a:spLocks noGrp="1"/>
          </p:cNvSpPr>
          <p:nvPr>
            <p:ph idx="1"/>
          </p:nvPr>
        </p:nvSpPr>
        <p:spPr>
          <a:xfrm>
            <a:off x="525780" y="1417320"/>
            <a:ext cx="11155680" cy="5013960"/>
          </a:xfrm>
        </p:spPr>
        <p:style>
          <a:lnRef idx="2">
            <a:schemeClr val="dk1"/>
          </a:lnRef>
          <a:fillRef idx="1">
            <a:schemeClr val="lt1"/>
          </a:fillRef>
          <a:effectRef idx="0">
            <a:schemeClr val="dk1"/>
          </a:effectRef>
          <a:fontRef idx="minor">
            <a:schemeClr val="dk1"/>
          </a:fontRef>
        </p:style>
        <p:txBody>
          <a:bodyPr>
            <a:noAutofit/>
          </a:bodyPr>
          <a:p>
            <a:pPr algn="just" indent="-457200" marL="457200" marR="2540">
              <a:lnSpc>
                <a:spcPct val="153000"/>
              </a:lnSpc>
              <a:spcAft>
                <a:spcPts val="655"/>
              </a:spcAft>
              <a:buFont typeface="Wingdings" panose="05000000000000000000" pitchFamily="2" charset="2"/>
              <a:buChar char="Ø"/>
            </a:pPr>
            <a:r>
              <a:rPr b="1" dirty="0" sz="2800" i="1" kern="100" lang="fr-FR">
                <a:solidFill>
                  <a:srgbClr val="000000"/>
                </a:solidFill>
                <a:latin typeface="Arial" panose="020B0604020202020204" pitchFamily="34" charset="0"/>
              </a:rPr>
              <a:t>Un c</a:t>
            </a:r>
            <a:r>
              <a:rPr b="1" dirty="0" sz="2800" i="1" kern="100" lang="fr-BF">
                <a:solidFill>
                  <a:srgbClr val="000000"/>
                </a:solidFill>
                <a:latin typeface="Arial" panose="020B0604020202020204" pitchFamily="34" charset="0"/>
              </a:rPr>
              <a:t>as confirmé </a:t>
            </a:r>
            <a:r>
              <a:rPr b="1" dirty="0" sz="2800" kern="100" lang="fr-FR">
                <a:solidFill>
                  <a:srgbClr val="000000"/>
                </a:solidFill>
                <a:latin typeface="Arial" panose="020B0604020202020204" pitchFamily="34" charset="0"/>
              </a:rPr>
              <a:t>:</a:t>
            </a:r>
            <a:r>
              <a:rPr b="1" dirty="0" sz="2800" kern="100" lang="fr-BF">
                <a:solidFill>
                  <a:srgbClr val="000000"/>
                </a:solidFill>
                <a:latin typeface="Arial" panose="020B0604020202020204" pitchFamily="34" charset="0"/>
              </a:rPr>
              <a:t> </a:t>
            </a:r>
          </a:p>
          <a:p>
            <a:pPr algn="just" indent="-6350" marL="6350" marR="2540">
              <a:lnSpc>
                <a:spcPct val="153000"/>
              </a:lnSpc>
              <a:spcAft>
                <a:spcPts val="655"/>
              </a:spcAft>
            </a:pPr>
            <a:r>
              <a:rPr dirty="0" sz="2800" kern="100" lang="fr-BF">
                <a:solidFill>
                  <a:srgbClr val="000000"/>
                </a:solidFill>
                <a:effectLst/>
                <a:latin typeface="Arial" panose="020B0604020202020204" pitchFamily="34" charset="0"/>
                <a:ea typeface="Arial" panose="020B0604020202020204" pitchFamily="34" charset="0"/>
              </a:rPr>
              <a:t> </a:t>
            </a:r>
            <a:r>
              <a:rPr dirty="0" sz="2800" kern="100" lang="fr-BF">
                <a:solidFill>
                  <a:srgbClr val="000000"/>
                </a:solidFill>
                <a:latin typeface="Arial" panose="020B0604020202020204" pitchFamily="34" charset="0"/>
              </a:rPr>
              <a:t>Tout cas suspect</a:t>
            </a:r>
            <a:r>
              <a:rPr dirty="0" sz="2800" kern="100" lang="fr-FR">
                <a:solidFill>
                  <a:srgbClr val="000000"/>
                </a:solidFill>
                <a:latin typeface="Arial" panose="020B0604020202020204" pitchFamily="34" charset="0"/>
              </a:rPr>
              <a:t> ou probable</a:t>
            </a:r>
            <a:r>
              <a:rPr dirty="0" sz="2800" kern="100" lang="fr-BF">
                <a:solidFill>
                  <a:srgbClr val="000000"/>
                </a:solidFill>
                <a:latin typeface="Arial" panose="020B0604020202020204" pitchFamily="34" charset="0"/>
              </a:rPr>
              <a:t> confirmé par le laboratoire : sérologie (ELISA), détection du virus par PCR ou isolement.  </a:t>
            </a:r>
          </a:p>
          <a:p>
            <a:pPr algn="just" indent="-6350" marL="6350" marR="2540">
              <a:lnSpc>
                <a:spcPct val="153000"/>
              </a:lnSpc>
              <a:spcAft>
                <a:spcPts val="655"/>
              </a:spcAft>
            </a:pPr>
            <a:endParaRPr dirty="0" sz="2800" kern="100" lang="fr-BF">
              <a:solidFill>
                <a:srgbClr val="000000"/>
              </a:solidFill>
              <a:effectLst/>
              <a:latin typeface="Arial" panose="020B0604020202020204" pitchFamily="34" charset="0"/>
              <a:ea typeface="Arial" panose="020B0604020202020204" pitchFamily="34" charset="0"/>
            </a:endParaRPr>
          </a:p>
          <a:p>
            <a:endParaRPr dirty="0" sz="3200" lang="fr-BF"/>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49" name="Titre 1"/>
          <p:cNvSpPr>
            <a:spLocks noGrp="1"/>
          </p:cNvSpPr>
          <p:nvPr>
            <p:ph type="title"/>
          </p:nvPr>
        </p:nvSpPr>
        <p:spPr>
          <a:ln w="38100">
            <a:solidFill>
              <a:schemeClr val="accent1"/>
            </a:solidFill>
          </a:ln>
        </p:spPr>
        <p:txBody>
          <a:bodyPr>
            <a:normAutofit/>
          </a:bodyPr>
          <a:p>
            <a:pPr algn="ctr"/>
            <a:r>
              <a:rPr b="1" dirty="0" sz="2800" lang="fr-FR">
                <a:solidFill>
                  <a:schemeClr val="tx1"/>
                </a:solidFill>
              </a:rPr>
              <a:t>MODE DE TRANSMISSION (1/ 3)</a:t>
            </a:r>
            <a:endParaRPr dirty="0" sz="2800" lang="fr-FR">
              <a:solidFill>
                <a:schemeClr val="tx1"/>
              </a:solidFill>
            </a:endParaRPr>
          </a:p>
        </p:txBody>
      </p:sp>
      <p:sp>
        <p:nvSpPr>
          <p:cNvPr id="1048650" name="Espace réservé du contenu 2"/>
          <p:cNvSpPr>
            <a:spLocks noGrp="1"/>
          </p:cNvSpPr>
          <p:nvPr>
            <p:ph idx="1"/>
          </p:nvPr>
        </p:nvSpPr>
        <p:spPr>
          <a:xfrm>
            <a:off x="1171977" y="2086376"/>
            <a:ext cx="9843894" cy="4009623"/>
          </a:xfrm>
          <a:ln w="38100">
            <a:solidFill>
              <a:schemeClr val="tx1"/>
            </a:solidFill>
          </a:ln>
        </p:spPr>
        <p:txBody>
          <a:bodyPr>
            <a:normAutofit/>
          </a:bodyPr>
          <a:p>
            <a:pPr>
              <a:lnSpc>
                <a:spcPct val="150000"/>
              </a:lnSpc>
              <a:buFont typeface="Wingdings" panose="05000000000000000000" pitchFamily="2" charset="2"/>
              <a:buChar char="Ø"/>
            </a:pPr>
            <a:r>
              <a:rPr b="1" dirty="0" sz="1800" lang="fr-FR">
                <a:solidFill>
                  <a:schemeClr val="tx1"/>
                </a:solidFill>
                <a:latin typeface="Arial" panose="020B0604020202020204" pitchFamily="34" charset="0"/>
                <a:cs typeface="Arial" panose="020B0604020202020204" pitchFamily="34" charset="0"/>
              </a:rPr>
              <a:t>TRANSMISSION PAR PIQURES DE MOUSTIQUES</a:t>
            </a:r>
          </a:p>
          <a:p>
            <a:pPr>
              <a:lnSpc>
                <a:spcPct val="150000"/>
              </a:lnSpc>
            </a:pPr>
            <a:r>
              <a:rPr dirty="0" sz="1800" lang="fr-FR">
                <a:solidFill>
                  <a:schemeClr val="tx1"/>
                </a:solidFill>
                <a:latin typeface="Arial" panose="020B0604020202020204" pitchFamily="34" charset="0"/>
                <a:cs typeface="Arial" panose="020B0604020202020204" pitchFamily="34" charset="0"/>
              </a:rPr>
              <a:t>Transmission interhumaine par l’intermédiaire d’un moustique infecté.</a:t>
            </a:r>
          </a:p>
          <a:p>
            <a:pPr>
              <a:lnSpc>
                <a:spcPct val="150000"/>
              </a:lnSpc>
            </a:pPr>
            <a:r>
              <a:rPr dirty="0" sz="1800" lang="fr-FR">
                <a:solidFill>
                  <a:schemeClr val="tx1"/>
                </a:solidFill>
                <a:latin typeface="Arial" panose="020B0604020202020204" pitchFamily="34" charset="0"/>
                <a:cs typeface="Arial" panose="020B0604020202020204" pitchFamily="34" charset="0"/>
              </a:rPr>
              <a:t> Lors d’une piqûre, le moustique prélève le virus chez une personne infectée et peut le transmettre à une personne saine à l’occasion d’une autre piqûre, après une incubation de 4 à 10 jours et pendant tout le reste de sa vie.</a:t>
            </a:r>
          </a:p>
          <a:p>
            <a:pPr>
              <a:lnSpc>
                <a:spcPct val="150000"/>
              </a:lnSpc>
            </a:pPr>
            <a:r>
              <a:rPr dirty="0" sz="1800" lang="fr-FR">
                <a:solidFill>
                  <a:schemeClr val="tx1"/>
                </a:solidFill>
                <a:latin typeface="Arial" panose="020B0604020202020204" pitchFamily="34" charset="0"/>
                <a:cs typeface="Arial" panose="020B0604020202020204" pitchFamily="34" charset="0"/>
              </a:rPr>
              <a:t> Les personnes infectées par le virus de la dengue peuvent quant à elles transmettre l’infection pendant 4 à 5 jours et au maximum 12 jours après l’apparition des premiers symptômes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1048651" name="Titre 1"/>
          <p:cNvSpPr>
            <a:spLocks noGrp="1"/>
          </p:cNvSpPr>
          <p:nvPr>
            <p:ph type="title"/>
          </p:nvPr>
        </p:nvSpPr>
        <p:spPr>
          <a:xfrm>
            <a:off x="525780" y="320040"/>
            <a:ext cx="11155680" cy="1005840"/>
          </a:xfrm>
          <a:ln w="38100"/>
        </p:spPr>
        <p:style>
          <a:lnRef idx="2">
            <a:schemeClr val="accent1"/>
          </a:lnRef>
          <a:fillRef idx="1">
            <a:schemeClr val="lt1"/>
          </a:fillRef>
          <a:effectRef idx="0">
            <a:schemeClr val="accent1"/>
          </a:effectRef>
          <a:fontRef idx="minor">
            <a:schemeClr val="dk1"/>
          </a:fontRef>
        </p:style>
        <p:txBody>
          <a:bodyPr>
            <a:noAutofit/>
          </a:bodyPr>
          <a:p>
            <a:pPr algn="ctr"/>
            <a:br>
              <a:rPr b="1" dirty="0" sz="2000" kern="100" lang="fr-FR">
                <a:solidFill>
                  <a:srgbClr val="000000"/>
                </a:solidFill>
                <a:effectLst/>
                <a:uFill>
                  <a:solidFill>
                    <a:srgbClr val="000000"/>
                  </a:solidFill>
                </a:uFill>
                <a:latin typeface="Arial" panose="020B0604020202020204" pitchFamily="34" charset="0"/>
                <a:ea typeface="Arial" panose="020B0604020202020204" pitchFamily="34" charset="0"/>
              </a:rPr>
            </a:br>
            <a:br>
              <a:rPr b="1" dirty="0" sz="2000" kern="100" lang="fr-FR">
                <a:solidFill>
                  <a:srgbClr val="000000"/>
                </a:solidFill>
                <a:effectLst/>
                <a:uFill>
                  <a:solidFill>
                    <a:srgbClr val="000000"/>
                  </a:solidFill>
                </a:uFill>
                <a:latin typeface="Arial" panose="020B0604020202020204" pitchFamily="34" charset="0"/>
                <a:ea typeface="Arial" panose="020B0604020202020204" pitchFamily="34" charset="0"/>
              </a:rPr>
            </a:br>
            <a:r>
              <a:rPr b="1" dirty="0" sz="2800" lang="fr-FR"/>
              <a:t>MODE DE TRANSMISSION (2/3)</a:t>
            </a:r>
            <a:br>
              <a:rPr b="1" dirty="0" sz="2000" lang="fr-BF"/>
            </a:br>
            <a:endParaRPr b="1" dirty="0" sz="2000" lang="fr-BF"/>
          </a:p>
        </p:txBody>
      </p:sp>
      <p:pic>
        <p:nvPicPr>
          <p:cNvPr id="2097156" name="Espace réservé du contenu 5"/>
          <p:cNvPicPr>
            <a:picLocks noChangeAspect="1" noGrp="1"/>
          </p:cNvPicPr>
          <p:nvPr>
            <p:ph idx="1"/>
          </p:nvPr>
        </p:nvPicPr>
        <p:blipFill>
          <a:blip xmlns:r="http://schemas.openxmlformats.org/officeDocument/2006/relationships" r:embed="rId1"/>
          <a:stretch>
            <a:fillRect/>
          </a:stretch>
        </p:blipFill>
        <p:spPr>
          <a:xfrm>
            <a:off x="525780" y="1444488"/>
            <a:ext cx="11155680" cy="5115338"/>
          </a:xfrm>
        </p:spPr>
        <p:style>
          <a:lnRef idx="2">
            <a:schemeClr val="dk1"/>
          </a:lnRef>
          <a:fillRef idx="1">
            <a:schemeClr val="lt1"/>
          </a:fillRef>
          <a:effectRef idx="0">
            <a:schemeClr val="dk1"/>
          </a:effectRef>
          <a:fontRef idx="minor">
            <a:schemeClr val="dk1"/>
          </a:fontRef>
        </p:style>
      </p:pic>
      <p:sp>
        <p:nvSpPr>
          <p:cNvPr id="1048652" name="AutoShape 1" descr="Schéma de transmission du virus de la dengue"/>
          <p:cNvSpPr>
            <a:spLocks noChangeAspect="1" noChangeArrowheads="1"/>
          </p:cNvSpPr>
          <p:nvPr/>
        </p:nvSpPr>
        <p:spPr bwMode="auto">
          <a:xfrm>
            <a:off x="0" y="0"/>
            <a:ext cx="304800" cy="304800"/>
          </a:xfrm>
          <a:prstGeom prst="rect"/>
          <a:noFill/>
        </p:spPr>
        <p:txBody>
          <a:bodyPr anchor="t" anchorCtr="0" bIns="45720" compatLnSpc="1" lIns="91440" numCol="1" rIns="91440" tIns="45720" vert="horz" wrap="square">
            <a:prstTxWarp prst="textNoShape"/>
          </a:bodyPr>
          <a:p>
            <a:endParaRPr lang="fr-FR"/>
          </a:p>
        </p:txBody>
      </p:sp>
      <p:sp>
        <p:nvSpPr>
          <p:cNvPr id="1048653" name="Rectangle 2"/>
          <p:cNvSpPr>
            <a:spLocks noChangeArrowheads="1"/>
          </p:cNvSpPr>
          <p:nvPr/>
        </p:nvSpPr>
        <p:spPr bwMode="auto">
          <a:xfrm>
            <a:off x="-892524250" y="-179070"/>
            <a:ext cx="2414331" cy="358140"/>
          </a:xfrm>
          <a:prstGeom prst="rect"/>
          <a:noFill/>
          <a:ln>
            <a:noFill/>
          </a:ln>
          <a:effectLst/>
        </p:spPr>
        <p:txBody>
          <a:bodyPr anchor="ctr" anchorCtr="0" bIns="45720" compatLnSpc="1" lIns="91440" numCol="1" rIns="91440" tIns="45720" vert="horz" wrap="none">
            <a:prstTxWarp prst="textNoShape"/>
            <a:spAutoFit/>
          </a:bodyPr>
          <a:p>
            <a:pPr algn="l" defTabSz="914400" eaLnBrk="0" fontAlgn="base" hangingPunct="0" indent="0" latinLnBrk="0" lvl="0" marL="0" marR="0" rtl="0">
              <a:lnSpc>
                <a:spcPct val="100000"/>
              </a:lnSpc>
              <a:spcBef>
                <a:spcPct val="0"/>
              </a:spcBef>
              <a:spcAft>
                <a:spcPct val="0"/>
              </a:spcAft>
              <a:buClrTx/>
              <a:buSzTx/>
              <a:buFontTx/>
              <a:buNone/>
            </a:pPr>
            <a:r>
              <a:rPr baseline="0" b="0" cap="none" sz="1800" i="0" kumimoji="0" lang="fr-FR" normalizeH="0" strike="noStrike" u="none">
                <a:ln>
                  <a:noFill/>
                </a:ln>
                <a:solidFill>
                  <a:schemeClr val="tx1"/>
                </a:solidFill>
                <a:effectLst/>
                <a:latin typeface="Arial" panose="020B0604020202020204" pitchFamily="34" charset="0"/>
              </a:rPr>
              <a:t>© Inserm / F. Koulikoff</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657" name="Titre 1"/>
          <p:cNvSpPr>
            <a:spLocks noGrp="1"/>
          </p:cNvSpPr>
          <p:nvPr>
            <p:ph type="title"/>
          </p:nvPr>
        </p:nvSpPr>
        <p:spPr>
          <a:xfrm>
            <a:off x="525780" y="426720"/>
            <a:ext cx="11155680" cy="739140"/>
          </a:xfrm>
          <a:ln w="38100"/>
        </p:spPr>
        <p:style>
          <a:lnRef idx="2">
            <a:schemeClr val="accent1"/>
          </a:lnRef>
          <a:fillRef idx="1">
            <a:schemeClr val="lt1"/>
          </a:fillRef>
          <a:effectRef idx="0">
            <a:schemeClr val="accent1"/>
          </a:effectRef>
          <a:fontRef idx="minor">
            <a:schemeClr val="dk1"/>
          </a:fontRef>
        </p:style>
        <p:txBody>
          <a:bodyPr>
            <a:noAutofit/>
          </a:bodyPr>
          <a:p>
            <a:pPr indent="-6350" marL="6350">
              <a:lnSpc>
                <a:spcPct val="111000"/>
              </a:lnSpc>
              <a:spcAft>
                <a:spcPts val="650"/>
              </a:spcAft>
              <a:tabLst>
                <a:tab algn="ctr" pos="313055"/>
                <a:tab algn="ctr" pos="2126615"/>
              </a:tabLst>
            </a:pPr>
            <a:r>
              <a:rPr b="1" dirty="0" sz="3600" kern="100" lang="fr-FR">
                <a:solidFill>
                  <a:srgbClr val="000000"/>
                </a:solidFill>
                <a:uFill>
                  <a:solidFill>
                    <a:srgbClr val="000000"/>
                  </a:solidFill>
                </a:uFill>
                <a:latin typeface="Arial" panose="020B0604020202020204" pitchFamily="34" charset="0"/>
                <a:ea typeface="Arial" panose="020B0604020202020204" pitchFamily="34" charset="0"/>
              </a:rPr>
              <a:t>FACTEURS FAVORISANTS</a:t>
            </a:r>
            <a:endParaRPr b="1" dirty="0" sz="3600" kern="100" lang="fr-BF">
              <a:solidFill>
                <a:srgbClr val="000000"/>
              </a:solidFill>
              <a:effectLst/>
              <a:uFill>
                <a:solidFill>
                  <a:srgbClr val="000000"/>
                </a:solidFill>
              </a:uFill>
              <a:latin typeface="Arial" panose="020B0604020202020204" pitchFamily="34" charset="0"/>
              <a:ea typeface="Arial" panose="020B0604020202020204" pitchFamily="34" charset="0"/>
            </a:endParaRPr>
          </a:p>
        </p:txBody>
      </p:sp>
      <p:sp>
        <p:nvSpPr>
          <p:cNvPr id="1048658" name="Espace réservé du contenu 2"/>
          <p:cNvSpPr>
            <a:spLocks noGrp="1"/>
          </p:cNvSpPr>
          <p:nvPr>
            <p:ph idx="1"/>
          </p:nvPr>
        </p:nvSpPr>
        <p:spPr>
          <a:xfrm>
            <a:off x="525780" y="1417320"/>
            <a:ext cx="11155680" cy="5013960"/>
          </a:xfrm>
        </p:spPr>
        <p:style>
          <a:lnRef idx="2">
            <a:schemeClr val="dk1"/>
          </a:lnRef>
          <a:fillRef idx="1">
            <a:schemeClr val="lt1"/>
          </a:fillRef>
          <a:effectRef idx="0">
            <a:schemeClr val="dk1"/>
          </a:effectRef>
          <a:fontRef idx="minor">
            <a:schemeClr val="dk1"/>
          </a:fontRef>
        </p:style>
        <p:txBody>
          <a:bodyPr>
            <a:noAutofit/>
          </a:bodyPr>
          <a:p>
            <a:r>
              <a:rPr dirty="0" sz="2800" lang="fr-FR"/>
              <a:t>Une infection antérieure par le DENV augmente le risque de contracter une dengue sévère. </a:t>
            </a:r>
          </a:p>
          <a:p>
            <a:r>
              <a:rPr dirty="0" sz="2800" lang="fr-FR"/>
              <a:t>L’urbanisation (en particulier lorsqu’elle n’est pas planifiée) joue un rôle dans la transmission de la dengue(population concentrée dans des zones insalubres, absence de voie de canalisation </a:t>
            </a:r>
            <a:r>
              <a:rPr dirty="0" sz="2800" lang="fr-FR" err="1"/>
              <a:t>etc</a:t>
            </a:r>
            <a:r>
              <a:rPr dirty="0" sz="2800" lang="fr-FR"/>
              <a:t>)</a:t>
            </a:r>
          </a:p>
          <a:p>
            <a:r>
              <a:rPr dirty="0" sz="2800" lang="fr-FR"/>
              <a:t> plusieurs facteurs sociaux et environnementaux : densité de population, mobilité humaine, accès à des sources d’eau fiables, pratiques de stockage de l’eau</a:t>
            </a:r>
          </a:p>
          <a:p>
            <a:r>
              <a:rPr dirty="0" sz="2800" lang="fr-FR"/>
              <a:t>Prolifération des gites larvaires (canaris cassés, pneus usés, eaux stagnantes)</a:t>
            </a:r>
          </a:p>
          <a:p>
            <a:r>
              <a:rPr dirty="0" sz="2800" lang="fr-FR"/>
              <a:t>Manque d’hygiène du milieu et du cadre de vie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662" name="Titre 1"/>
          <p:cNvSpPr>
            <a:spLocks noGrp="1"/>
          </p:cNvSpPr>
          <p:nvPr>
            <p:ph type="title"/>
          </p:nvPr>
        </p:nvSpPr>
        <p:spPr>
          <a:xfrm>
            <a:off x="525780" y="426720"/>
            <a:ext cx="11155680" cy="739140"/>
          </a:xfrm>
          <a:ln w="38100"/>
        </p:spPr>
        <p:style>
          <a:lnRef idx="2">
            <a:schemeClr val="accent1"/>
          </a:lnRef>
          <a:fillRef idx="1">
            <a:schemeClr val="lt1"/>
          </a:fillRef>
          <a:effectRef idx="0">
            <a:schemeClr val="accent1"/>
          </a:effectRef>
          <a:fontRef idx="minor">
            <a:schemeClr val="dk1"/>
          </a:fontRef>
        </p:style>
        <p:txBody>
          <a:bodyPr>
            <a:noAutofit/>
          </a:bodyPr>
          <a:p>
            <a:pPr indent="-6350" marL="6350">
              <a:lnSpc>
                <a:spcPct val="111000"/>
              </a:lnSpc>
              <a:spcAft>
                <a:spcPts val="650"/>
              </a:spcAft>
              <a:tabLst>
                <a:tab algn="ctr" pos="313055"/>
                <a:tab algn="ctr" pos="2126615"/>
              </a:tabLst>
            </a:pPr>
            <a:r>
              <a:rPr b="1" dirty="0" sz="3600" kern="100" lang="fr-FR">
                <a:solidFill>
                  <a:srgbClr val="000000"/>
                </a:solidFill>
                <a:uFill>
                  <a:solidFill>
                    <a:srgbClr val="000000"/>
                  </a:solidFill>
                </a:uFill>
                <a:latin typeface="Arial" panose="020B0604020202020204" pitchFamily="34" charset="0"/>
                <a:ea typeface="Arial" panose="020B0604020202020204" pitchFamily="34" charset="0"/>
              </a:rPr>
              <a:t>SIGNES CLINIQUES</a:t>
            </a:r>
            <a:endParaRPr b="1" dirty="0" sz="3600" kern="100" lang="fr-BF">
              <a:solidFill>
                <a:srgbClr val="000000"/>
              </a:solidFill>
              <a:effectLst/>
              <a:uFill>
                <a:solidFill>
                  <a:srgbClr val="000000"/>
                </a:solidFill>
              </a:uFill>
              <a:latin typeface="Arial" panose="020B0604020202020204" pitchFamily="34" charset="0"/>
              <a:ea typeface="Arial" panose="020B0604020202020204" pitchFamily="34" charset="0"/>
            </a:endParaRPr>
          </a:p>
        </p:txBody>
      </p:sp>
      <p:sp>
        <p:nvSpPr>
          <p:cNvPr id="1048663" name="Espace réservé du contenu 2"/>
          <p:cNvSpPr>
            <a:spLocks noGrp="1"/>
          </p:cNvSpPr>
          <p:nvPr>
            <p:ph idx="1"/>
          </p:nvPr>
        </p:nvSpPr>
        <p:spPr>
          <a:xfrm>
            <a:off x="525780" y="1391563"/>
            <a:ext cx="11155680" cy="5013960"/>
          </a:xfrm>
        </p:spPr>
        <p:style>
          <a:lnRef idx="2">
            <a:schemeClr val="dk1"/>
          </a:lnRef>
          <a:fillRef idx="1">
            <a:schemeClr val="lt1"/>
          </a:fillRef>
          <a:effectRef idx="0">
            <a:schemeClr val="dk1"/>
          </a:effectRef>
          <a:fontRef idx="minor">
            <a:schemeClr val="dk1"/>
          </a:fontRef>
        </p:style>
        <p:txBody>
          <a:bodyPr>
            <a:noAutofit/>
          </a:bodyPr>
          <a:p>
            <a:pPr indent="0" marL="45720">
              <a:buNone/>
            </a:pPr>
            <a:r>
              <a:rPr dirty="0" sz="2800" lang="fr-FR"/>
              <a:t> La plupart des malades ont des symptômes légers ou n’ont aucun symptôme et se rétablissent en 1 à 2 semaines. Dans de rares cas, la dengue peut être grave et entraîner la mort. </a:t>
            </a:r>
          </a:p>
          <a:p>
            <a:pPr indent="0" marL="45720">
              <a:buNone/>
            </a:pPr>
            <a:r>
              <a:rPr dirty="0" sz="2800" lang="fr-FR"/>
              <a:t>En fonction des signes cliniques il existe 3 paliers pour la PEC</a:t>
            </a:r>
          </a:p>
          <a:p>
            <a:pPr>
              <a:buFont typeface="Wingdings" panose="05000000000000000000" pitchFamily="2" charset="2"/>
              <a:buChar char="Ø"/>
            </a:pPr>
            <a:r>
              <a:rPr dirty="0" sz="2800" lang="fr-FR"/>
              <a:t>La Dengue non compliquée :PEC CSPS(ambulatoire) et revu dans les 48H</a:t>
            </a:r>
          </a:p>
          <a:p>
            <a:r>
              <a:rPr dirty="0" sz="2800" lang="fr-FR"/>
              <a:t>Dengue avec complications: PEC  CM ,CMA(examens de laboratoire)</a:t>
            </a:r>
          </a:p>
          <a:p>
            <a:pPr indent="0" marL="45720">
              <a:buNone/>
            </a:pPr>
            <a:r>
              <a:rPr dirty="0" sz="2800" lang="fr-FR"/>
              <a:t> </a:t>
            </a:r>
          </a:p>
          <a:p>
            <a:pPr indent="0" marL="45720">
              <a:buNone/>
            </a:pPr>
            <a:endParaRPr dirty="0" sz="2800" lang="fr-FR"/>
          </a:p>
          <a:p>
            <a:pPr indent="0" marL="45720">
              <a:buNone/>
            </a:pPr>
            <a:endParaRPr dirty="0" sz="2800"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664" name="Titre 1"/>
          <p:cNvSpPr>
            <a:spLocks noGrp="1"/>
          </p:cNvSpPr>
          <p:nvPr>
            <p:ph type="title"/>
          </p:nvPr>
        </p:nvSpPr>
        <p:spPr>
          <a:xfrm>
            <a:off x="525780" y="426720"/>
            <a:ext cx="11155680" cy="739140"/>
          </a:xfrm>
          <a:ln w="38100"/>
        </p:spPr>
        <p:style>
          <a:lnRef idx="2">
            <a:schemeClr val="accent1"/>
          </a:lnRef>
          <a:fillRef idx="1">
            <a:schemeClr val="lt1"/>
          </a:fillRef>
          <a:effectRef idx="0">
            <a:schemeClr val="accent1"/>
          </a:effectRef>
          <a:fontRef idx="minor">
            <a:schemeClr val="dk1"/>
          </a:fontRef>
        </p:style>
        <p:txBody>
          <a:bodyPr>
            <a:noAutofit/>
          </a:bodyPr>
          <a:p>
            <a:pPr indent="-6350" marL="6350">
              <a:lnSpc>
                <a:spcPct val="111000"/>
              </a:lnSpc>
              <a:spcAft>
                <a:spcPts val="650"/>
              </a:spcAft>
              <a:tabLst>
                <a:tab algn="ctr" pos="313055"/>
                <a:tab algn="ctr" pos="2126615"/>
              </a:tabLst>
            </a:pPr>
            <a:r>
              <a:rPr b="1" dirty="0" sz="3600" kern="100" lang="fr-FR">
                <a:solidFill>
                  <a:srgbClr val="000000"/>
                </a:solidFill>
                <a:uFill>
                  <a:solidFill>
                    <a:srgbClr val="000000"/>
                  </a:solidFill>
                </a:uFill>
                <a:latin typeface="Arial" panose="020B0604020202020204" pitchFamily="34" charset="0"/>
                <a:ea typeface="Arial" panose="020B0604020202020204" pitchFamily="34" charset="0"/>
              </a:rPr>
              <a:t>SIGNES CLINIQUES</a:t>
            </a:r>
            <a:endParaRPr b="1" dirty="0" sz="3600" kern="100" lang="fr-BF">
              <a:solidFill>
                <a:srgbClr val="000000"/>
              </a:solidFill>
              <a:effectLst/>
              <a:uFill>
                <a:solidFill>
                  <a:srgbClr val="000000"/>
                </a:solidFill>
              </a:uFill>
              <a:latin typeface="Arial" panose="020B0604020202020204" pitchFamily="34" charset="0"/>
              <a:ea typeface="Arial" panose="020B0604020202020204" pitchFamily="34" charset="0"/>
            </a:endParaRPr>
          </a:p>
        </p:txBody>
      </p:sp>
      <p:sp>
        <p:nvSpPr>
          <p:cNvPr id="1048665" name="Espace réservé du contenu 2"/>
          <p:cNvSpPr>
            <a:spLocks noGrp="1"/>
          </p:cNvSpPr>
          <p:nvPr>
            <p:ph idx="1"/>
          </p:nvPr>
        </p:nvSpPr>
        <p:spPr>
          <a:xfrm>
            <a:off x="525780" y="1391563"/>
            <a:ext cx="11155680" cy="5013960"/>
          </a:xfrm>
        </p:spPr>
        <p:style>
          <a:lnRef idx="2">
            <a:schemeClr val="dk1"/>
          </a:lnRef>
          <a:fillRef idx="1">
            <a:schemeClr val="lt1"/>
          </a:fillRef>
          <a:effectRef idx="0">
            <a:schemeClr val="dk1"/>
          </a:effectRef>
          <a:fontRef idx="minor">
            <a:schemeClr val="dk1"/>
          </a:fontRef>
        </p:style>
        <p:txBody>
          <a:bodyPr>
            <a:noAutofit/>
          </a:bodyPr>
          <a:p>
            <a:r>
              <a:rPr b="1" dirty="0" sz="2400" i="1" lang="fr-FR"/>
              <a:t>Dengue </a:t>
            </a:r>
            <a:r>
              <a:rPr b="1" dirty="0" sz="2400" i="1" lang="fr-FR" err="1"/>
              <a:t>sevère</a:t>
            </a:r>
            <a:r>
              <a:rPr b="1" dirty="0" sz="2400" i="1" lang="fr-FR"/>
              <a:t>:</a:t>
            </a:r>
          </a:p>
          <a:p>
            <a:pPr indent="0" marL="45720">
              <a:buNone/>
            </a:pPr>
            <a:r>
              <a:rPr altLang="fr-FR" dirty="0" lang="en-US" err="1">
                <a:solidFill>
                  <a:srgbClr val="000000"/>
                </a:solidFill>
              </a:rPr>
              <a:t>Pronostic</a:t>
            </a:r>
            <a:r>
              <a:rPr altLang="fr-FR" dirty="0" lang="en-US">
                <a:solidFill>
                  <a:srgbClr val="000000"/>
                </a:solidFill>
              </a:rPr>
              <a:t> vital </a:t>
            </a:r>
            <a:r>
              <a:rPr altLang="fr-FR" dirty="0" lang="en-US" err="1">
                <a:solidFill>
                  <a:srgbClr val="000000"/>
                </a:solidFill>
              </a:rPr>
              <a:t>est</a:t>
            </a:r>
            <a:r>
              <a:rPr altLang="fr-FR" dirty="0" lang="en-US">
                <a:solidFill>
                  <a:srgbClr val="000000"/>
                </a:solidFill>
              </a:rPr>
              <a:t> </a:t>
            </a:r>
            <a:r>
              <a:rPr altLang="fr-FR" dirty="0" lang="en-US" err="1">
                <a:solidFill>
                  <a:srgbClr val="000000"/>
                </a:solidFill>
              </a:rPr>
              <a:t>réservé</a:t>
            </a:r>
            <a:r>
              <a:rPr altLang="fr-FR" dirty="0" lang="en-US">
                <a:solidFill>
                  <a:srgbClr val="000000"/>
                </a:solidFill>
              </a:rPr>
              <a:t> </a:t>
            </a:r>
            <a:endParaRPr dirty="0" lang="fr-BF"/>
          </a:p>
          <a:p>
            <a:r>
              <a:rPr altLang="fr-FR" dirty="0" lang="en-US" err="1">
                <a:solidFill>
                  <a:srgbClr val="000000"/>
                </a:solidFill>
              </a:rPr>
              <a:t>Signes</a:t>
            </a:r>
            <a:r>
              <a:rPr altLang="fr-FR" dirty="0" lang="en-US">
                <a:solidFill>
                  <a:srgbClr val="000000"/>
                </a:solidFill>
              </a:rPr>
              <a:t> </a:t>
            </a:r>
            <a:r>
              <a:rPr altLang="fr-FR" dirty="0" lang="en-US" err="1">
                <a:solidFill>
                  <a:srgbClr val="000000"/>
                </a:solidFill>
              </a:rPr>
              <a:t>précédemment</a:t>
            </a:r>
            <a:r>
              <a:rPr altLang="fr-FR" dirty="0" lang="en-US">
                <a:solidFill>
                  <a:srgbClr val="000000"/>
                </a:solidFill>
              </a:rPr>
              <a:t> </a:t>
            </a:r>
            <a:r>
              <a:rPr altLang="fr-FR" dirty="0" lang="en-US" err="1">
                <a:solidFill>
                  <a:srgbClr val="000000"/>
                </a:solidFill>
              </a:rPr>
              <a:t>décrits</a:t>
            </a:r>
            <a:r>
              <a:rPr altLang="fr-FR" dirty="0" lang="en-US">
                <a:solidFill>
                  <a:srgbClr val="000000"/>
                </a:solidFill>
              </a:rPr>
              <a:t>  avec un </a:t>
            </a:r>
            <a:r>
              <a:rPr altLang="fr-FR" dirty="0" lang="en-US" err="1">
                <a:solidFill>
                  <a:srgbClr val="000000"/>
                </a:solidFill>
              </a:rPr>
              <a:t>où</a:t>
            </a:r>
            <a:r>
              <a:rPr altLang="fr-FR" dirty="0" lang="en-US">
                <a:solidFill>
                  <a:srgbClr val="000000"/>
                </a:solidFill>
              </a:rPr>
              <a:t> plusieurs  des </a:t>
            </a:r>
            <a:r>
              <a:rPr altLang="fr-FR" dirty="0" lang="en-US" err="1">
                <a:solidFill>
                  <a:srgbClr val="000000"/>
                </a:solidFill>
              </a:rPr>
              <a:t>signes</a:t>
            </a:r>
            <a:r>
              <a:rPr altLang="fr-FR" dirty="0" lang="en-US">
                <a:solidFill>
                  <a:srgbClr val="000000"/>
                </a:solidFill>
              </a:rPr>
              <a:t>  ci dessous </a:t>
            </a:r>
            <a:r>
              <a:rPr altLang="fr-FR" dirty="0" lang="en-US" err="1">
                <a:solidFill>
                  <a:srgbClr val="000000"/>
                </a:solidFill>
              </a:rPr>
              <a:t>cités</a:t>
            </a:r>
            <a:r>
              <a:rPr altLang="fr-FR" dirty="0" lang="en-US">
                <a:solidFill>
                  <a:srgbClr val="000000"/>
                </a:solidFill>
              </a:rPr>
              <a:t> :</a:t>
            </a:r>
            <a:endParaRPr dirty="0" lang="fr-BF"/>
          </a:p>
          <a:p>
            <a:r>
              <a:rPr altLang="fr-FR" dirty="0" lang="en-US">
                <a:solidFill>
                  <a:srgbClr val="000000"/>
                </a:solidFill>
              </a:rPr>
              <a:t> </a:t>
            </a:r>
            <a:r>
              <a:rPr altLang="fr-FR" dirty="0" lang="fr-FR">
                <a:solidFill>
                  <a:srgbClr val="000000"/>
                </a:solidFill>
              </a:rPr>
              <a:t>état</a:t>
            </a:r>
            <a:r>
              <a:rPr altLang="fr-FR" dirty="0" lang="en-US">
                <a:solidFill>
                  <a:srgbClr val="000000"/>
                </a:solidFill>
              </a:rPr>
              <a:t> de choc et </a:t>
            </a:r>
            <a:r>
              <a:rPr altLang="fr-FR" dirty="0" lang="en-US" err="1">
                <a:solidFill>
                  <a:srgbClr val="000000"/>
                </a:solidFill>
              </a:rPr>
              <a:t>ou</a:t>
            </a:r>
            <a:r>
              <a:rPr altLang="fr-FR" dirty="0" lang="en-US">
                <a:solidFill>
                  <a:srgbClr val="000000"/>
                </a:solidFill>
              </a:rPr>
              <a:t> </a:t>
            </a:r>
            <a:r>
              <a:rPr altLang="fr-FR" dirty="0" lang="en-US" err="1">
                <a:solidFill>
                  <a:srgbClr val="000000"/>
                </a:solidFill>
              </a:rPr>
              <a:t>une</a:t>
            </a:r>
            <a:r>
              <a:rPr altLang="fr-FR" dirty="0" lang="en-US">
                <a:solidFill>
                  <a:srgbClr val="000000"/>
                </a:solidFill>
              </a:rPr>
              <a:t> </a:t>
            </a:r>
            <a:r>
              <a:rPr altLang="fr-FR" dirty="0" lang="en-US" err="1">
                <a:solidFill>
                  <a:srgbClr val="000000"/>
                </a:solidFill>
              </a:rPr>
              <a:t>détresse</a:t>
            </a:r>
            <a:r>
              <a:rPr altLang="fr-FR" dirty="0" lang="en-US">
                <a:solidFill>
                  <a:srgbClr val="000000"/>
                </a:solidFill>
              </a:rPr>
              <a:t> </a:t>
            </a:r>
            <a:r>
              <a:rPr altLang="fr-FR" dirty="0" lang="en-US" err="1">
                <a:solidFill>
                  <a:srgbClr val="000000"/>
                </a:solidFill>
              </a:rPr>
              <a:t>respiratoire</a:t>
            </a:r>
            <a:r>
              <a:rPr altLang="fr-FR" dirty="0" lang="en-US">
                <a:solidFill>
                  <a:srgbClr val="000000"/>
                </a:solidFill>
              </a:rPr>
              <a:t> </a:t>
            </a:r>
            <a:endParaRPr dirty="0" lang="fr-BF"/>
          </a:p>
          <a:p>
            <a:r>
              <a:rPr altLang="fr-FR" dirty="0" lang="en-US" err="1">
                <a:solidFill>
                  <a:srgbClr val="000000"/>
                </a:solidFill>
              </a:rPr>
              <a:t>Hémorragie</a:t>
            </a:r>
            <a:r>
              <a:rPr altLang="fr-FR" dirty="0" lang="en-US">
                <a:solidFill>
                  <a:srgbClr val="000000"/>
                </a:solidFill>
              </a:rPr>
              <a:t> </a:t>
            </a:r>
            <a:r>
              <a:rPr altLang="fr-FR" dirty="0" lang="en-US" err="1">
                <a:solidFill>
                  <a:srgbClr val="000000"/>
                </a:solidFill>
              </a:rPr>
              <a:t>sévère</a:t>
            </a:r>
            <a:r>
              <a:rPr altLang="fr-FR" dirty="0" lang="en-US">
                <a:solidFill>
                  <a:srgbClr val="000000"/>
                </a:solidFill>
              </a:rPr>
              <a:t> </a:t>
            </a:r>
            <a:endParaRPr dirty="0" lang="fr-BF"/>
          </a:p>
          <a:p>
            <a:r>
              <a:rPr altLang="fr-FR" dirty="0" lang="en-US" err="1">
                <a:solidFill>
                  <a:srgbClr val="000000"/>
                </a:solidFill>
              </a:rPr>
              <a:t>Défaillance</a:t>
            </a:r>
            <a:r>
              <a:rPr altLang="fr-FR" dirty="0" lang="en-US">
                <a:solidFill>
                  <a:srgbClr val="000000"/>
                </a:solidFill>
              </a:rPr>
              <a:t> </a:t>
            </a:r>
            <a:r>
              <a:rPr altLang="fr-FR" dirty="0" lang="en-US" err="1">
                <a:solidFill>
                  <a:srgbClr val="000000"/>
                </a:solidFill>
              </a:rPr>
              <a:t>organique</a:t>
            </a:r>
            <a:r>
              <a:rPr altLang="fr-FR" dirty="0" lang="en-US">
                <a:solidFill>
                  <a:srgbClr val="000000"/>
                </a:solidFill>
              </a:rPr>
              <a:t> </a:t>
            </a:r>
            <a:r>
              <a:rPr altLang="fr-FR" dirty="0" lang="en-US" err="1">
                <a:solidFill>
                  <a:srgbClr val="000000"/>
                </a:solidFill>
              </a:rPr>
              <a:t>sévère</a:t>
            </a:r>
            <a:r>
              <a:rPr altLang="fr-FR" dirty="0" lang="en-US">
                <a:solidFill>
                  <a:srgbClr val="000000"/>
                </a:solidFill>
              </a:rPr>
              <a:t> : </a:t>
            </a:r>
            <a:r>
              <a:rPr altLang="fr-FR" dirty="0" lang="en-US" err="1">
                <a:solidFill>
                  <a:srgbClr val="000000"/>
                </a:solidFill>
              </a:rPr>
              <a:t>hépatique</a:t>
            </a:r>
            <a:r>
              <a:rPr altLang="fr-FR" dirty="0" lang="en-US">
                <a:solidFill>
                  <a:srgbClr val="000000"/>
                </a:solidFill>
              </a:rPr>
              <a:t>, </a:t>
            </a:r>
            <a:r>
              <a:rPr altLang="fr-FR" dirty="0" lang="en-US" err="1">
                <a:solidFill>
                  <a:srgbClr val="000000"/>
                </a:solidFill>
              </a:rPr>
              <a:t>renale</a:t>
            </a:r>
            <a:r>
              <a:rPr altLang="fr-FR" dirty="0" lang="en-US">
                <a:solidFill>
                  <a:srgbClr val="000000"/>
                </a:solidFill>
              </a:rPr>
              <a:t>, </a:t>
            </a:r>
            <a:r>
              <a:rPr altLang="fr-FR" dirty="0" lang="en-US" err="1">
                <a:solidFill>
                  <a:srgbClr val="000000"/>
                </a:solidFill>
              </a:rPr>
              <a:t>cardiaque</a:t>
            </a:r>
            <a:r>
              <a:rPr altLang="fr-FR" dirty="0" lang="en-US">
                <a:solidFill>
                  <a:srgbClr val="000000"/>
                </a:solidFill>
              </a:rPr>
              <a:t>, et </a:t>
            </a:r>
            <a:r>
              <a:rPr altLang="fr-FR" dirty="0" lang="en-US" err="1">
                <a:solidFill>
                  <a:srgbClr val="000000"/>
                </a:solidFill>
              </a:rPr>
              <a:t>neurologiques</a:t>
            </a:r>
            <a:r>
              <a:rPr altLang="fr-FR" dirty="0" lang="en-US">
                <a:solidFill>
                  <a:srgbClr val="000000"/>
                </a:solidFill>
              </a:rPr>
              <a:t>.</a:t>
            </a:r>
            <a:endParaRPr dirty="0" lang="fr-BF"/>
          </a:p>
          <a:p>
            <a:r>
              <a:rPr altLang="fr-FR" dirty="0" lang="en-US">
                <a:solidFill>
                  <a:srgbClr val="000000"/>
                </a:solidFill>
              </a:rPr>
              <a:t>Nb: </a:t>
            </a:r>
            <a:r>
              <a:rPr altLang="fr-FR" dirty="0" lang="en-US" err="1">
                <a:solidFill>
                  <a:srgbClr val="000000"/>
                </a:solidFill>
              </a:rPr>
              <a:t>prise</a:t>
            </a:r>
            <a:r>
              <a:rPr altLang="fr-FR" dirty="0" lang="en-US">
                <a:solidFill>
                  <a:srgbClr val="000000"/>
                </a:solidFill>
              </a:rPr>
              <a:t> en charge au CHR, CHU</a:t>
            </a:r>
            <a:endParaRPr dirty="0" lang="fr-BF"/>
          </a:p>
          <a:p>
            <a:pPr indent="0" marL="45720">
              <a:buNone/>
            </a:pPr>
            <a:endParaRPr altLang="en-US" dirty="0" lang="zh-CN"/>
          </a:p>
        </p:txBody>
      </p:sp>
      <p:sp>
        <p:nvSpPr>
          <p:cNvPr id="1048666" name="Flèche droite 3"/>
          <p:cNvSpPr/>
          <p:nvPr/>
        </p:nvSpPr>
        <p:spPr>
          <a:xfrm>
            <a:off x="525780" y="4971245"/>
            <a:ext cx="45719" cy="45719"/>
          </a:xfrm>
          <a:prstGeom prst="rightArrow"/>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587" name="Titre 1"/>
          <p:cNvSpPr>
            <a:spLocks noGrp="1"/>
          </p:cNvSpPr>
          <p:nvPr>
            <p:ph type="title"/>
          </p:nvPr>
        </p:nvSpPr>
        <p:spPr>
          <a:xfrm>
            <a:off x="617220" y="289560"/>
            <a:ext cx="11087100" cy="739140"/>
          </a:xfrm>
        </p:spPr>
        <p:txBody>
          <a:bodyPr/>
          <a:p>
            <a:r>
              <a:rPr dirty="0" lang="fr-FR"/>
              <a:t>PLAN</a:t>
            </a:r>
            <a:endParaRPr dirty="0" lang="fr-BF"/>
          </a:p>
        </p:txBody>
      </p:sp>
      <p:sp>
        <p:nvSpPr>
          <p:cNvPr id="1048588" name="Espace réservé du contenu 2"/>
          <p:cNvSpPr>
            <a:spLocks noGrp="1"/>
          </p:cNvSpPr>
          <p:nvPr>
            <p:ph idx="1"/>
          </p:nvPr>
        </p:nvSpPr>
        <p:spPr>
          <a:xfrm>
            <a:off x="617220" y="1234440"/>
            <a:ext cx="11087100" cy="4861560"/>
          </a:xfrm>
        </p:spPr>
        <p:txBody>
          <a:bodyPr>
            <a:normAutofit/>
          </a:bodyPr>
          <a:p>
            <a:r>
              <a:rPr dirty="0" sz="2400" lang="fr-BF">
                <a:solidFill>
                  <a:srgbClr val="000000"/>
                </a:solidFill>
                <a:effectLst/>
                <a:latin typeface="Arial" panose="020B0604020202020204" pitchFamily="34" charset="0"/>
                <a:ea typeface="Arial" panose="020B0604020202020204" pitchFamily="34" charset="0"/>
              </a:rPr>
              <a:t>INTRODUCTION</a:t>
            </a:r>
            <a:endParaRPr dirty="0" sz="2400" lang="fr-FR">
              <a:solidFill>
                <a:srgbClr val="000000"/>
              </a:solidFill>
              <a:effectLst/>
              <a:latin typeface="Arial" panose="020B0604020202020204" pitchFamily="34" charset="0"/>
              <a:ea typeface="Arial" panose="020B0604020202020204" pitchFamily="34" charset="0"/>
            </a:endParaRPr>
          </a:p>
          <a:p>
            <a:r>
              <a:rPr dirty="0" sz="2400" lang="fr-BF">
                <a:solidFill>
                  <a:srgbClr val="000000"/>
                </a:solidFill>
                <a:effectLst/>
                <a:latin typeface="Arial" panose="020B0604020202020204" pitchFamily="34" charset="0"/>
                <a:ea typeface="Arial" panose="020B0604020202020204" pitchFamily="34" charset="0"/>
              </a:rPr>
              <a:t>ASPECTS EPIDEMIOLOGIQUES</a:t>
            </a:r>
            <a:r>
              <a:rPr dirty="0" sz="2400" lang="fr-FR">
                <a:solidFill>
                  <a:srgbClr val="000000"/>
                </a:solidFill>
                <a:effectLst/>
                <a:latin typeface="Arial" panose="020B0604020202020204" pitchFamily="34" charset="0"/>
                <a:ea typeface="Arial" panose="020B0604020202020204" pitchFamily="34" charset="0"/>
              </a:rPr>
              <a:t>/</a:t>
            </a:r>
            <a:r>
              <a:rPr dirty="0" sz="2400" lang="fr-BF">
                <a:solidFill>
                  <a:srgbClr val="000000"/>
                </a:solidFill>
                <a:effectLst/>
                <a:latin typeface="Arial" panose="020B0604020202020204" pitchFamily="34" charset="0"/>
                <a:ea typeface="Arial" panose="020B0604020202020204" pitchFamily="34" charset="0"/>
              </a:rPr>
              <a:t>CONTEXTE DE LA LUTTE CONTRE LA DENGUE AU BURKINA FASO</a:t>
            </a:r>
            <a:endParaRPr dirty="0" sz="2400" lang="fr-FR">
              <a:solidFill>
                <a:srgbClr val="000000"/>
              </a:solidFill>
              <a:effectLst/>
              <a:latin typeface="Arial" panose="020B0604020202020204" pitchFamily="34" charset="0"/>
              <a:ea typeface="Arial" panose="020B0604020202020204" pitchFamily="34" charset="0"/>
            </a:endParaRPr>
          </a:p>
          <a:p>
            <a:pPr lvl="1" marL="228600">
              <a:spcBef>
                <a:spcPts val="1400"/>
              </a:spcBef>
            </a:pPr>
            <a:r>
              <a:rPr dirty="0" sz="2400" lang="fr-BF">
                <a:solidFill>
                  <a:srgbClr val="000000"/>
                </a:solidFill>
                <a:latin typeface="Arial" panose="020B0604020202020204" pitchFamily="34" charset="0"/>
              </a:rPr>
              <a:t>DEFINITION</a:t>
            </a:r>
            <a:r>
              <a:rPr dirty="0" sz="2400" lang="fr-FR">
                <a:solidFill>
                  <a:srgbClr val="000000"/>
                </a:solidFill>
                <a:latin typeface="Arial" panose="020B0604020202020204" pitchFamily="34" charset="0"/>
              </a:rPr>
              <a:t>/DEFINTION DES CAS</a:t>
            </a:r>
          </a:p>
          <a:p>
            <a:pPr lvl="1">
              <a:buFont typeface="Wingdings" panose="05000000000000000000" pitchFamily="2" charset="2"/>
              <a:buChar char="§"/>
            </a:pPr>
            <a:r>
              <a:rPr dirty="0" sz="2400" lang="fr-FR">
                <a:solidFill>
                  <a:srgbClr val="000000"/>
                </a:solidFill>
                <a:latin typeface="Arial" panose="020B0604020202020204" pitchFamily="34" charset="0"/>
              </a:rPr>
              <a:t>Cas probable</a:t>
            </a:r>
          </a:p>
          <a:p>
            <a:pPr lvl="1">
              <a:buFont typeface="Wingdings" panose="05000000000000000000" pitchFamily="2" charset="2"/>
              <a:buChar char="§"/>
            </a:pPr>
            <a:r>
              <a:rPr dirty="0" sz="2400" lang="fr-FR">
                <a:solidFill>
                  <a:srgbClr val="000000"/>
                </a:solidFill>
                <a:latin typeface="Arial" panose="020B0604020202020204" pitchFamily="34" charset="0"/>
              </a:rPr>
              <a:t>Cas suspect </a:t>
            </a:r>
          </a:p>
          <a:p>
            <a:pPr lvl="1">
              <a:buFont typeface="Wingdings" panose="05000000000000000000" pitchFamily="2" charset="2"/>
              <a:buChar char="§"/>
            </a:pPr>
            <a:r>
              <a:rPr dirty="0" sz="2400" lang="fr-FR">
                <a:solidFill>
                  <a:srgbClr val="000000"/>
                </a:solidFill>
                <a:latin typeface="Arial" panose="020B0604020202020204" pitchFamily="34" charset="0"/>
              </a:rPr>
              <a:t>Cas confirmé</a:t>
            </a:r>
          </a:p>
          <a:p>
            <a:pPr lvl="1" marL="228600">
              <a:spcBef>
                <a:spcPts val="1400"/>
              </a:spcBef>
            </a:pPr>
            <a:r>
              <a:rPr dirty="0" sz="2400" lang="fr-FR">
                <a:solidFill>
                  <a:srgbClr val="000000"/>
                </a:solidFill>
                <a:latin typeface="Arial" panose="020B0604020202020204" pitchFamily="34" charset="0"/>
              </a:rPr>
              <a:t>MODE DE TRANSMISSION</a:t>
            </a:r>
          </a:p>
          <a:p>
            <a:pPr lvl="1" marL="228600">
              <a:spcBef>
                <a:spcPts val="1400"/>
              </a:spcBef>
            </a:pPr>
            <a:r>
              <a:rPr dirty="0" sz="2400" lang="fr-FR">
                <a:solidFill>
                  <a:srgbClr val="000000"/>
                </a:solidFill>
                <a:latin typeface="Arial" panose="020B0604020202020204" pitchFamily="34" charset="0"/>
              </a:rPr>
              <a:t>FACTEURS FAVORISANTS/RISQUES</a:t>
            </a:r>
          </a:p>
          <a:p>
            <a:pPr lvl="1" marL="228600">
              <a:spcBef>
                <a:spcPts val="1400"/>
              </a:spcBef>
            </a:pPr>
            <a:r>
              <a:rPr dirty="0" sz="2400" lang="fr-FR">
                <a:solidFill>
                  <a:srgbClr val="000000"/>
                </a:solidFill>
                <a:latin typeface="Arial" panose="020B0604020202020204" pitchFamily="34" charset="0"/>
              </a:rPr>
              <a:t>SIGNES CLINIQUES</a:t>
            </a:r>
          </a:p>
          <a:p>
            <a:pPr lvl="1" marL="228600">
              <a:spcBef>
                <a:spcPts val="1400"/>
              </a:spcBef>
            </a:pPr>
            <a:endParaRPr dirty="0" sz="1800" lang="fr-FR">
              <a:solidFill>
                <a:srgbClr val="000000"/>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sp>
        <p:nvSpPr>
          <p:cNvPr id="1048667" name="Titre 1048755"/>
          <p:cNvSpPr>
            <a:spLocks noGrp="1"/>
          </p:cNvSpPr>
          <p:nvPr>
            <p:ph type="title"/>
          </p:nvPr>
        </p:nvSpPr>
        <p:spPr/>
        <p:txBody>
          <a:bodyPr/>
          <a:p>
            <a:r>
              <a:rPr altLang="fr-FR" lang="en-US">
                <a:solidFill>
                  <a:srgbClr val="000000"/>
                </a:solidFill>
              </a:rPr>
              <a:t>Phase de convalescence </a:t>
            </a:r>
            <a:endParaRPr lang="fr-BF"/>
          </a:p>
        </p:txBody>
      </p:sp>
      <p:sp>
        <p:nvSpPr>
          <p:cNvPr id="1048668" name="Espace réservé du contenu 1048756"/>
          <p:cNvSpPr>
            <a:spLocks noGrp="1"/>
          </p:cNvSpPr>
          <p:nvPr>
            <p:ph idx="1"/>
          </p:nvPr>
        </p:nvSpPr>
        <p:spPr/>
        <p:txBody>
          <a:bodyPr/>
          <a:p>
            <a:r>
              <a:rPr altLang="fr-FR" dirty="0" lang="en-US">
                <a:solidFill>
                  <a:srgbClr val="000000"/>
                </a:solidFill>
              </a:rPr>
              <a:t>Bien </a:t>
            </a:r>
            <a:r>
              <a:rPr altLang="fr-FR" dirty="0" lang="fr-FR">
                <a:solidFill>
                  <a:srgbClr val="000000"/>
                </a:solidFill>
              </a:rPr>
              <a:t>être</a:t>
            </a:r>
            <a:r>
              <a:rPr altLang="fr-FR" dirty="0" lang="en-US">
                <a:solidFill>
                  <a:srgbClr val="000000"/>
                </a:solidFill>
              </a:rPr>
              <a:t> </a:t>
            </a:r>
            <a:r>
              <a:rPr altLang="fr-FR" dirty="0" lang="en-US" err="1">
                <a:solidFill>
                  <a:srgbClr val="000000"/>
                </a:solidFill>
              </a:rPr>
              <a:t>général</a:t>
            </a:r>
            <a:r>
              <a:rPr altLang="fr-FR" dirty="0" lang="en-US">
                <a:solidFill>
                  <a:srgbClr val="000000"/>
                </a:solidFill>
              </a:rPr>
              <a:t> </a:t>
            </a:r>
            <a:r>
              <a:rPr altLang="fr-FR" dirty="0" lang="en-US" err="1">
                <a:solidFill>
                  <a:srgbClr val="000000"/>
                </a:solidFill>
              </a:rPr>
              <a:t>s'améliore</a:t>
            </a:r>
            <a:r>
              <a:rPr altLang="fr-FR" dirty="0" lang="en-US">
                <a:solidFill>
                  <a:srgbClr val="000000"/>
                </a:solidFill>
              </a:rPr>
              <a:t> </a:t>
            </a:r>
            <a:endParaRPr dirty="0" lang="fr-BF"/>
          </a:p>
          <a:p>
            <a:r>
              <a:rPr altLang="fr-FR" dirty="0" lang="en-US" err="1">
                <a:solidFill>
                  <a:srgbClr val="000000"/>
                </a:solidFill>
              </a:rPr>
              <a:t>Régression</a:t>
            </a:r>
            <a:r>
              <a:rPr altLang="fr-FR" dirty="0" lang="en-US">
                <a:solidFill>
                  <a:srgbClr val="000000"/>
                </a:solidFill>
              </a:rPr>
              <a:t> des </a:t>
            </a:r>
            <a:r>
              <a:rPr altLang="fr-FR" dirty="0" lang="en-US" err="1">
                <a:solidFill>
                  <a:srgbClr val="000000"/>
                </a:solidFill>
              </a:rPr>
              <a:t>symptômes</a:t>
            </a:r>
            <a:r>
              <a:rPr altLang="fr-FR" dirty="0" lang="en-US">
                <a:solidFill>
                  <a:srgbClr val="000000"/>
                </a:solidFill>
              </a:rPr>
              <a:t>  :</a:t>
            </a:r>
            <a:endParaRPr dirty="0" lang="fr-BF"/>
          </a:p>
          <a:p>
            <a:r>
              <a:rPr altLang="fr-FR" dirty="0" lang="en-US">
                <a:solidFill>
                  <a:srgbClr val="000000"/>
                </a:solidFill>
              </a:rPr>
              <a:t> </a:t>
            </a:r>
            <a:r>
              <a:rPr altLang="fr-FR" dirty="0" lang="en-US" err="1">
                <a:solidFill>
                  <a:srgbClr val="000000"/>
                </a:solidFill>
              </a:rPr>
              <a:t>symptômes</a:t>
            </a:r>
            <a:r>
              <a:rPr altLang="fr-FR" dirty="0" lang="en-US">
                <a:solidFill>
                  <a:srgbClr val="000000"/>
                </a:solidFill>
              </a:rPr>
              <a:t> gastro-</a:t>
            </a:r>
            <a:r>
              <a:rPr altLang="fr-FR" dirty="0" lang="en-US" err="1">
                <a:solidFill>
                  <a:srgbClr val="000000"/>
                </a:solidFill>
              </a:rPr>
              <a:t>intestinaux</a:t>
            </a:r>
            <a:r>
              <a:rPr altLang="fr-FR" dirty="0" lang="en-US">
                <a:solidFill>
                  <a:srgbClr val="000000"/>
                </a:solidFill>
              </a:rPr>
              <a:t>,  </a:t>
            </a:r>
            <a:endParaRPr dirty="0" lang="fr-BF"/>
          </a:p>
          <a:p>
            <a:r>
              <a:rPr altLang="fr-FR" dirty="0" lang="fr-FR">
                <a:solidFill>
                  <a:srgbClr val="000000"/>
                </a:solidFill>
              </a:rPr>
              <a:t>état</a:t>
            </a:r>
            <a:r>
              <a:rPr altLang="fr-FR" dirty="0" lang="en-US">
                <a:solidFill>
                  <a:srgbClr val="000000"/>
                </a:solidFill>
              </a:rPr>
              <a:t> </a:t>
            </a:r>
            <a:r>
              <a:rPr altLang="fr-FR" dirty="0" lang="en-US" err="1">
                <a:solidFill>
                  <a:srgbClr val="000000"/>
                </a:solidFill>
              </a:rPr>
              <a:t>hémodynamique</a:t>
            </a:r>
            <a:r>
              <a:rPr altLang="fr-FR" dirty="0" lang="en-US">
                <a:solidFill>
                  <a:srgbClr val="000000"/>
                </a:solidFill>
              </a:rPr>
              <a:t> se </a:t>
            </a:r>
            <a:r>
              <a:rPr altLang="fr-FR" dirty="0" lang="en-US" err="1">
                <a:solidFill>
                  <a:srgbClr val="000000"/>
                </a:solidFill>
              </a:rPr>
              <a:t>stabilise</a:t>
            </a:r>
            <a:r>
              <a:rPr altLang="fr-FR" dirty="0" lang="en-US">
                <a:solidFill>
                  <a:srgbClr val="000000"/>
                </a:solidFill>
              </a:rPr>
              <a:t> </a:t>
            </a:r>
            <a:endParaRPr dirty="0" lang="fr-BF"/>
          </a:p>
          <a:p>
            <a:r>
              <a:rPr altLang="fr-FR" dirty="0" lang="en-US" err="1">
                <a:solidFill>
                  <a:srgbClr val="000000"/>
                </a:solidFill>
              </a:rPr>
              <a:t>une</a:t>
            </a:r>
            <a:r>
              <a:rPr altLang="fr-FR" dirty="0" lang="en-US">
                <a:solidFill>
                  <a:srgbClr val="000000"/>
                </a:solidFill>
              </a:rPr>
              <a:t> reprise de la </a:t>
            </a:r>
            <a:r>
              <a:rPr altLang="fr-FR" dirty="0" lang="en-US" err="1">
                <a:solidFill>
                  <a:srgbClr val="000000"/>
                </a:solidFill>
              </a:rPr>
              <a:t>diurèse</a:t>
            </a:r>
            <a:r>
              <a:rPr altLang="fr-FR" dirty="0" lang="en-US">
                <a:solidFill>
                  <a:srgbClr val="000000"/>
                </a:solidFill>
              </a:rPr>
              <a:t> </a:t>
            </a:r>
            <a:endParaRPr dirty="0" lang="fr-BF"/>
          </a:p>
          <a:p>
            <a:r>
              <a:rPr altLang="fr-FR" dirty="0" lang="en-US" err="1">
                <a:solidFill>
                  <a:srgbClr val="000000"/>
                </a:solidFill>
              </a:rPr>
              <a:t>Repise</a:t>
            </a:r>
            <a:r>
              <a:rPr altLang="fr-FR" dirty="0" lang="en-US">
                <a:solidFill>
                  <a:srgbClr val="000000"/>
                </a:solidFill>
              </a:rPr>
              <a:t> de </a:t>
            </a:r>
            <a:r>
              <a:rPr altLang="fr-FR" dirty="0" lang="en-US" err="1">
                <a:solidFill>
                  <a:srgbClr val="000000"/>
                </a:solidFill>
              </a:rPr>
              <a:t>l'appétit</a:t>
            </a:r>
            <a:r>
              <a:rPr altLang="fr-FR" dirty="0" lang="en-US">
                <a:solidFill>
                  <a:srgbClr val="000000"/>
                </a:solidFill>
              </a:rPr>
              <a:t> </a:t>
            </a:r>
            <a:endParaRPr dirty="0" lang="fr-BF"/>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669" name="Titre 1"/>
          <p:cNvSpPr>
            <a:spLocks noGrp="1"/>
          </p:cNvSpPr>
          <p:nvPr>
            <p:ph type="title"/>
          </p:nvPr>
        </p:nvSpPr>
        <p:spPr>
          <a:xfrm>
            <a:off x="502920" y="342900"/>
            <a:ext cx="11155680" cy="936000"/>
          </a:xfrm>
          <a:ln w="38100"/>
        </p:spPr>
        <p:style>
          <a:lnRef idx="2">
            <a:schemeClr val="accent1"/>
          </a:lnRef>
          <a:fillRef idx="1">
            <a:schemeClr val="lt1"/>
          </a:fillRef>
          <a:effectRef idx="0">
            <a:schemeClr val="accent1"/>
          </a:effectRef>
          <a:fontRef idx="minor">
            <a:schemeClr val="dk1"/>
          </a:fontRef>
        </p:style>
        <p:txBody>
          <a:bodyPr>
            <a:noAutofit/>
          </a:bodyPr>
          <a:p>
            <a:pPr indent="-6350" marL="6350">
              <a:lnSpc>
                <a:spcPct val="111000"/>
              </a:lnSpc>
              <a:spcAft>
                <a:spcPts val="650"/>
              </a:spcAft>
              <a:tabLst>
                <a:tab algn="ctr" pos="567055"/>
                <a:tab algn="ctr" pos="2002155"/>
              </a:tabLst>
            </a:pPr>
            <a:br>
              <a:rPr b="1" dirty="0" sz="3600" kern="100" lang="fr-FR">
                <a:solidFill>
                  <a:srgbClr val="000000"/>
                </a:solidFill>
                <a:effectLst/>
                <a:uFill>
                  <a:solidFill>
                    <a:srgbClr val="000000"/>
                  </a:solidFill>
                </a:uFill>
                <a:latin typeface="Arial" panose="020B0604020202020204" pitchFamily="34" charset="0"/>
                <a:ea typeface="Arial" panose="020B0604020202020204" pitchFamily="34" charset="0"/>
              </a:rPr>
            </a:br>
            <a:br>
              <a:rPr b="1" dirty="0" sz="3600" kern="100" lang="fr-FR">
                <a:solidFill>
                  <a:srgbClr val="000000"/>
                </a:solidFill>
                <a:effectLst/>
                <a:uFill>
                  <a:solidFill>
                    <a:srgbClr val="000000"/>
                  </a:solidFill>
                </a:uFill>
                <a:latin typeface="Arial" panose="020B0604020202020204" pitchFamily="34" charset="0"/>
                <a:ea typeface="Arial" panose="020B0604020202020204" pitchFamily="34" charset="0"/>
              </a:rPr>
            </a:br>
            <a:br>
              <a:rPr b="1" dirty="0" sz="3600" kern="100" lang="fr-FR">
                <a:solidFill>
                  <a:srgbClr val="000000"/>
                </a:solidFill>
                <a:effectLst/>
                <a:uFill>
                  <a:solidFill>
                    <a:srgbClr val="000000"/>
                  </a:solidFill>
                </a:uFill>
                <a:latin typeface="Arial" panose="020B0604020202020204" pitchFamily="34" charset="0"/>
                <a:ea typeface="Arial" panose="020B0604020202020204" pitchFamily="34" charset="0"/>
              </a:rPr>
            </a:br>
            <a:r>
              <a:rPr b="1" dirty="0" sz="3600" kern="100" lang="fr-BF">
                <a:solidFill>
                  <a:srgbClr val="000000"/>
                </a:solidFill>
                <a:effectLst/>
                <a:uFill>
                  <a:solidFill>
                    <a:srgbClr val="000000"/>
                  </a:solidFill>
                </a:uFill>
                <a:latin typeface="Arial" panose="020B0604020202020204" pitchFamily="34" charset="0"/>
                <a:ea typeface="Arial" panose="020B0604020202020204" pitchFamily="34" charset="0"/>
              </a:rPr>
              <a:t>MESURES PRÉVENTIVES</a:t>
            </a:r>
            <a:r>
              <a:rPr b="1" dirty="0" sz="3600" kern="100" lang="fr-BF" strike="noStrike">
                <a:solidFill>
                  <a:srgbClr val="000000"/>
                </a:solidFill>
                <a:effectLst/>
                <a:uFill>
                  <a:solidFill>
                    <a:srgbClr val="000000"/>
                  </a:solidFill>
                </a:uFill>
                <a:latin typeface="Arial" panose="020B0604020202020204" pitchFamily="34" charset="0"/>
                <a:ea typeface="Arial" panose="020B0604020202020204" pitchFamily="34" charset="0"/>
              </a:rPr>
              <a:t>  </a:t>
            </a:r>
            <a:br>
              <a:rPr b="1" dirty="0" sz="3600" kern="100" lang="fr-BF">
                <a:solidFill>
                  <a:srgbClr val="000000"/>
                </a:solidFill>
                <a:effectLst/>
                <a:uFill>
                  <a:solidFill>
                    <a:srgbClr val="000000"/>
                  </a:solidFill>
                </a:uFill>
                <a:latin typeface="Arial" panose="020B0604020202020204" pitchFamily="34" charset="0"/>
                <a:ea typeface="Arial" panose="020B0604020202020204" pitchFamily="34" charset="0"/>
              </a:rPr>
            </a:br>
            <a:r>
              <a:rPr dirty="0" sz="3600" kern="100" lang="fr-BF">
                <a:solidFill>
                  <a:srgbClr val="000000"/>
                </a:solidFill>
                <a:effectLst/>
                <a:latin typeface="Calibri" panose="020F0502020204030204" pitchFamily="34" charset="0"/>
                <a:ea typeface="Calibri" panose="020F0502020204030204" pitchFamily="34" charset="0"/>
              </a:rPr>
              <a:t> </a:t>
            </a:r>
            <a:br>
              <a:rPr dirty="0" sz="3600" kern="100" lang="fr-BF">
                <a:solidFill>
                  <a:srgbClr val="000000"/>
                </a:solidFill>
                <a:effectLst/>
                <a:latin typeface="Arial" panose="020B0604020202020204" pitchFamily="34" charset="0"/>
                <a:ea typeface="Arial" panose="020B0604020202020204" pitchFamily="34" charset="0"/>
              </a:rPr>
            </a:br>
            <a:br>
              <a:rPr b="1" dirty="0" sz="3600" kern="100" lang="fr-BF">
                <a:solidFill>
                  <a:srgbClr val="000000"/>
                </a:solidFill>
                <a:effectLst/>
                <a:uFill>
                  <a:solidFill>
                    <a:srgbClr val="000000"/>
                  </a:solidFill>
                </a:uFill>
                <a:latin typeface="Arial" panose="020B0604020202020204" pitchFamily="34" charset="0"/>
                <a:ea typeface="Arial" panose="020B0604020202020204" pitchFamily="34" charset="0"/>
              </a:rPr>
            </a:br>
            <a:endParaRPr dirty="0" sz="3600" kern="100" lang="fr-BF">
              <a:solidFill>
                <a:srgbClr val="000000"/>
              </a:solidFill>
              <a:effectLst/>
              <a:latin typeface="Arial" panose="020B0604020202020204" pitchFamily="34" charset="0"/>
              <a:ea typeface="Arial" panose="020B0604020202020204" pitchFamily="34" charset="0"/>
            </a:endParaRPr>
          </a:p>
        </p:txBody>
      </p:sp>
      <p:sp>
        <p:nvSpPr>
          <p:cNvPr id="1048670" name="Espace réservé du contenu 13"/>
          <p:cNvSpPr>
            <a:spLocks noGrp="1"/>
          </p:cNvSpPr>
          <p:nvPr>
            <p:ph idx="1"/>
          </p:nvPr>
        </p:nvSpPr>
        <p:spPr>
          <a:xfrm>
            <a:off x="502920" y="1417318"/>
            <a:ext cx="11155680" cy="5097782"/>
          </a:xfrm>
        </p:spPr>
        <p:txBody>
          <a:bodyPr>
            <a:noAutofit/>
          </a:bodyPr>
          <a:p>
            <a:pPr algn="just" indent="0" marL="219075" marR="2540">
              <a:lnSpc>
                <a:spcPct val="153000"/>
              </a:lnSpc>
              <a:spcAft>
                <a:spcPts val="935"/>
              </a:spcAft>
              <a:buNone/>
            </a:pPr>
            <a:r>
              <a:rPr b="1" dirty="0" sz="3200" kern="100" lang="fr-BF">
                <a:solidFill>
                  <a:srgbClr val="000000"/>
                </a:solidFill>
                <a:effectLst/>
                <a:latin typeface="Arial" panose="020B0604020202020204" pitchFamily="34" charset="0"/>
                <a:ea typeface="Arial" panose="020B0604020202020204" pitchFamily="34" charset="0"/>
              </a:rPr>
              <a:t> </a:t>
            </a:r>
          </a:p>
          <a:p>
            <a:pPr algn="just" indent="0" marL="45720">
              <a:buNone/>
            </a:pPr>
            <a:endParaRPr dirty="0" sz="3200" kern="100" lang="fr-BF">
              <a:solidFill>
                <a:srgbClr val="000000"/>
              </a:solidFill>
              <a:effectLst/>
              <a:latin typeface="Arial" panose="020B0604020202020204" pitchFamily="34" charset="0"/>
              <a:ea typeface="Arial" panose="020B0604020202020204" pitchFamily="34" charset="0"/>
            </a:endParaRPr>
          </a:p>
          <a:p>
            <a:pPr algn="just">
              <a:buFont typeface="Wingdings" panose="05000000000000000000" pitchFamily="2" charset="2"/>
              <a:buChar char="Ø"/>
            </a:pPr>
            <a:endParaRPr dirty="0" sz="3200" kern="100" lang="fr-BF">
              <a:solidFill>
                <a:srgbClr val="000000"/>
              </a:solidFill>
              <a:effectLst/>
              <a:latin typeface="Arial" panose="020B0604020202020204" pitchFamily="34" charset="0"/>
              <a:ea typeface="Arial" panose="020B0604020202020204" pitchFamily="34" charset="0"/>
            </a:endParaRPr>
          </a:p>
          <a:p>
            <a:pPr algn="ctr" indent="0" marL="45720">
              <a:buNone/>
            </a:pPr>
            <a:endParaRPr dirty="0" sz="3200" kern="100" lang="fr-BF">
              <a:solidFill>
                <a:srgbClr val="000000"/>
              </a:solidFill>
              <a:effectLst/>
              <a:latin typeface="Arial" panose="020B0604020202020204" pitchFamily="34" charset="0"/>
              <a:ea typeface="Arial" panose="020B0604020202020204" pitchFamily="34" charset="0"/>
            </a:endParaRPr>
          </a:p>
          <a:p>
            <a:pPr algn="ctr" indent="0" marL="45720">
              <a:buNone/>
            </a:pPr>
            <a:endParaRPr dirty="0" sz="3200" lang="fr-BF"/>
          </a:p>
        </p:txBody>
      </p:sp>
      <p:sp>
        <p:nvSpPr>
          <p:cNvPr id="1048671" name="ZoneTexte 4"/>
          <p:cNvSpPr txBox="1"/>
          <p:nvPr/>
        </p:nvSpPr>
        <p:spPr>
          <a:xfrm>
            <a:off x="524957" y="1531618"/>
            <a:ext cx="11148882" cy="4603953"/>
          </a:xfrm>
          <a:prstGeom prst="rect"/>
        </p:spPr>
        <p:style>
          <a:lnRef idx="2">
            <a:schemeClr val="accent1"/>
          </a:lnRef>
          <a:fillRef idx="1">
            <a:schemeClr val="lt1"/>
          </a:fillRef>
          <a:effectRef idx="0">
            <a:schemeClr val="accent1"/>
          </a:effectRef>
          <a:fontRef idx="minor">
            <a:schemeClr val="dk1"/>
          </a:fontRef>
        </p:style>
        <p:txBody>
          <a:bodyPr wrap="square">
            <a:spAutoFit/>
          </a:bodyPr>
          <a:p>
            <a:pPr algn="just" indent="-6350" marL="225425" marR="2540">
              <a:lnSpc>
                <a:spcPct val="153000"/>
              </a:lnSpc>
              <a:spcAft>
                <a:spcPts val="940"/>
              </a:spcAft>
            </a:pPr>
            <a:r>
              <a:rPr dirty="0" sz="1800" kern="100" lang="fr-BF">
                <a:solidFill>
                  <a:srgbClr val="000000"/>
                </a:solidFill>
                <a:effectLst/>
                <a:latin typeface="Arial" panose="020B0604020202020204" pitchFamily="34" charset="0"/>
                <a:ea typeface="Arial" panose="020B0604020202020204" pitchFamily="34" charset="0"/>
              </a:rPr>
              <a:t>A la phase de virémie élevée le malade  constitue une source de contamination pour les moustiques qui pourront transmettre le virus à l’entourage (famille, agents de santé…). Il est donc nécessaire de prendre des mesures de protection individuelle et collective. </a:t>
            </a:r>
            <a:endParaRPr dirty="0" sz="1800" kern="100" lang="fr-FR">
              <a:solidFill>
                <a:srgbClr val="000000"/>
              </a:solidFill>
              <a:effectLst/>
              <a:latin typeface="Arial" panose="020B0604020202020204" pitchFamily="34" charset="0"/>
              <a:ea typeface="Arial" panose="020B0604020202020204" pitchFamily="34" charset="0"/>
            </a:endParaRPr>
          </a:p>
          <a:p>
            <a:pPr indent="-6350" marL="495300">
              <a:lnSpc>
                <a:spcPct val="107000"/>
              </a:lnSpc>
              <a:spcAft>
                <a:spcPts val="675"/>
              </a:spcAft>
            </a:pPr>
            <a:r>
              <a:rPr b="1" dirty="0" sz="1800" kern="100" lang="fr-BF" strike="noStrike" u="none">
                <a:solidFill>
                  <a:srgbClr val="000000"/>
                </a:solidFill>
                <a:effectLst/>
                <a:uFill>
                  <a:solidFill>
                    <a:srgbClr val="000000"/>
                  </a:solidFill>
                </a:uFill>
                <a:latin typeface="Arial" panose="020B0604020202020204" pitchFamily="34" charset="0"/>
                <a:ea typeface="Arial" panose="020B0604020202020204" pitchFamily="34" charset="0"/>
              </a:rPr>
              <a:t>. Prévention individuelle: </a:t>
            </a:r>
            <a:endParaRPr b="1" dirty="0" kern="100" lang="fr-FR" strike="noStrike" u="sng">
              <a:solidFill>
                <a:srgbClr val="000000"/>
              </a:solidFill>
              <a:uFill>
                <a:solidFill>
                  <a:srgbClr val="000000"/>
                </a:solidFill>
              </a:uFill>
              <a:latin typeface="Arial" panose="020B0604020202020204" pitchFamily="34" charset="0"/>
              <a:ea typeface="Arial" panose="020B0604020202020204" pitchFamily="34" charset="0"/>
            </a:endParaRPr>
          </a:p>
          <a:p>
            <a:pPr indent="-6350" marL="495300">
              <a:lnSpc>
                <a:spcPct val="107000"/>
              </a:lnSpc>
              <a:spcAft>
                <a:spcPts val="675"/>
              </a:spcAft>
            </a:pPr>
            <a:r>
              <a:rPr b="1" dirty="0" kern="100" lang="fr-FR" u="sng">
                <a:solidFill>
                  <a:srgbClr val="000000"/>
                </a:solidFill>
                <a:uFill>
                  <a:solidFill>
                    <a:srgbClr val="000000"/>
                  </a:solidFill>
                </a:uFill>
                <a:latin typeface="Arial" panose="020B0604020202020204" pitchFamily="34" charset="0"/>
                <a:ea typeface="Arial" panose="020B0604020202020204" pitchFamily="34" charset="0"/>
              </a:rPr>
              <a:t>-</a:t>
            </a:r>
            <a:r>
              <a:rPr dirty="0" kern="100" lang="fr-FR" err="1">
                <a:solidFill>
                  <a:srgbClr val="000000"/>
                </a:solidFill>
                <a:latin typeface="Arial" panose="020B0604020202020204" pitchFamily="34" charset="0"/>
                <a:ea typeface="Arial" panose="020B0604020202020204" pitchFamily="34" charset="0"/>
              </a:rPr>
              <a:t>R</a:t>
            </a:r>
            <a:r>
              <a:rPr dirty="0" sz="1800" kern="100" lang="fr-FR" err="1">
                <a:solidFill>
                  <a:srgbClr val="000000"/>
                </a:solidFill>
                <a:effectLst/>
                <a:latin typeface="Arial" panose="020B0604020202020204" pitchFamily="34" charset="0"/>
                <a:ea typeface="Arial" panose="020B0604020202020204" pitchFamily="34" charset="0"/>
              </a:rPr>
              <a:t>eduisez</a:t>
            </a:r>
            <a:r>
              <a:rPr dirty="0" sz="1800" kern="100" lang="fr-FR">
                <a:solidFill>
                  <a:srgbClr val="000000"/>
                </a:solidFill>
                <a:effectLst/>
                <a:latin typeface="Arial" panose="020B0604020202020204" pitchFamily="34" charset="0"/>
                <a:ea typeface="Arial" panose="020B0604020202020204" pitchFamily="34" charset="0"/>
              </a:rPr>
              <a:t> le risque de contracter la dengue en vous protégeant des piqures de moustiques à l’aide:</a:t>
            </a:r>
          </a:p>
          <a:p>
            <a:pPr algn="just" indent="-6350" marL="463550" marR="2540">
              <a:lnSpc>
                <a:spcPct val="107000"/>
              </a:lnSpc>
              <a:spcAft>
                <a:spcPts val="1845"/>
              </a:spcAft>
            </a:pPr>
            <a:r>
              <a:rPr dirty="0" kern="100" lang="fr-FR">
                <a:solidFill>
                  <a:srgbClr val="000000"/>
                </a:solidFill>
                <a:latin typeface="Arial" panose="020B0604020202020204" pitchFamily="34" charset="0"/>
                <a:ea typeface="Arial" panose="020B0604020202020204" pitchFamily="34" charset="0"/>
              </a:rPr>
              <a:t>de vêtements qui couvrent autant que possible votre corps-</a:t>
            </a:r>
            <a:r>
              <a:rPr dirty="0" sz="1800" kern="100" lang="fr-FR">
                <a:solidFill>
                  <a:srgbClr val="000000"/>
                </a:solidFill>
                <a:effectLst/>
                <a:latin typeface="Arial" panose="020B0604020202020204" pitchFamily="34" charset="0"/>
                <a:ea typeface="Arial" panose="020B0604020202020204" pitchFamily="34" charset="0"/>
              </a:rPr>
              <a:t>Dormir sous MILDA</a:t>
            </a:r>
            <a:endParaRPr dirty="0" sz="1800" kern="100" lang="fr-BF">
              <a:solidFill>
                <a:srgbClr val="000000"/>
              </a:solidFill>
              <a:effectLst/>
              <a:latin typeface="Arial" panose="020B0604020202020204" pitchFamily="34" charset="0"/>
              <a:ea typeface="Arial" panose="020B0604020202020204" pitchFamily="34" charset="0"/>
            </a:endParaRPr>
          </a:p>
          <a:p>
            <a:pPr algn="just" fontAlgn="base" indent="-342900" lvl="0" marL="342900" marR="2540">
              <a:lnSpc>
                <a:spcPct val="107000"/>
              </a:lnSpc>
              <a:spcAft>
                <a:spcPts val="685"/>
              </a:spcAft>
              <a:buClr>
                <a:srgbClr val="000000"/>
              </a:buClr>
              <a:buSzPts val="1400"/>
              <a:buFont typeface="Symbol" panose="05050102010706020507" pitchFamily="18" charset="2"/>
              <a:buChar char="-"/>
            </a:pPr>
            <a:r>
              <a:rPr dirty="0" kern="100" lang="fr-FR">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D’</a:t>
            </a:r>
            <a:r>
              <a:rPr dirty="0" kern="100" lang="fr-FR"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ecrans</a:t>
            </a:r>
            <a:r>
              <a:rPr dirty="0" kern="100" lang="fr-FR">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anti-moustiques sur les fenêtres</a:t>
            </a:r>
            <a:r>
              <a:rPr dirty="0" sz="1800" kern="100" lang="fr-BF" strike="noStrike" u="non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p>
          <a:p>
            <a:pPr algn="just" fontAlgn="base" indent="-342900" lvl="0" marL="342900" marR="2540">
              <a:lnSpc>
                <a:spcPct val="107000"/>
              </a:lnSpc>
              <a:spcAft>
                <a:spcPts val="675"/>
              </a:spcAft>
              <a:buClr>
                <a:srgbClr val="000000"/>
              </a:buClr>
              <a:buSzPts val="1400"/>
              <a:buFont typeface="Symbol" panose="05050102010706020507" pitchFamily="18" charset="2"/>
              <a:buChar char="-"/>
            </a:pPr>
            <a:r>
              <a:rPr dirty="0" sz="1800" kern="100" lang="fr-BF" strike="noStrike" u="non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des crèmes répulsives surtout le jour </a:t>
            </a:r>
            <a:r>
              <a:rPr dirty="0" kern="100" lang="fr-FR">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(gel ,les spray </a:t>
            </a:r>
            <a:r>
              <a:rPr dirty="0" kern="100" lang="fr-FR"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repulsifs</a:t>
            </a:r>
            <a:r>
              <a:rPr dirty="0" kern="100" lang="fr-FR">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a:t>
            </a:r>
            <a:r>
              <a:rPr dirty="0" sz="1800" kern="100" lang="fr-BF" strike="noStrike" u="non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endParaRPr dirty="0" sz="1800" kern="100" lang="fr-FR" strike="noStrike" u="non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algn="just" fontAlgn="base" indent="-342900" lvl="0" marL="342900" marR="2540">
              <a:lnSpc>
                <a:spcPct val="107000"/>
              </a:lnSpc>
              <a:spcAft>
                <a:spcPts val="675"/>
              </a:spcAft>
              <a:buClr>
                <a:srgbClr val="000000"/>
              </a:buClr>
              <a:buSzPts val="1400"/>
              <a:buFont typeface="Symbol" panose="05050102010706020507" pitchFamily="18" charset="2"/>
              <a:buChar char="-"/>
            </a:pPr>
            <a:r>
              <a:rPr dirty="0" kern="100" lang="fr-FR">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Les Bombes insecticides</a:t>
            </a:r>
            <a:r>
              <a:rPr dirty="0" sz="1800" kern="100" lang="fr-BF" strike="noStrike" u="non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p>
          <a:p>
            <a:pPr algn="just" fontAlgn="base" lvl="0" marR="2540">
              <a:lnSpc>
                <a:spcPct val="107000"/>
              </a:lnSpc>
              <a:spcAft>
                <a:spcPts val="25"/>
              </a:spcAft>
              <a:buClr>
                <a:srgbClr val="000000"/>
              </a:buClr>
              <a:buSzPts val="1400"/>
            </a:pPr>
            <a:endParaRPr dirty="0" sz="1800" kern="100" lang="fr-BF" strike="noStrike" u="non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algn="just" indent="-6350" marL="225425" marR="2540">
              <a:lnSpc>
                <a:spcPct val="153000"/>
              </a:lnSpc>
              <a:spcAft>
                <a:spcPts val="940"/>
              </a:spcAft>
            </a:pPr>
            <a:endParaRPr dirty="0" sz="1800" kern="100" lang="fr-BF">
              <a:solidFill>
                <a:srgbClr val="000000"/>
              </a:solidFill>
              <a:effectLst/>
              <a:latin typeface="Arial" panose="020B0604020202020204" pitchFamily="34" charset="0"/>
              <a:ea typeface="Arial" panose="020B0604020202020204" pitchFamily="34" charset="0"/>
            </a:endParaRPr>
          </a:p>
        </p:txBody>
      </p:sp>
      <p:sp>
        <p:nvSpPr>
          <p:cNvPr id="1048672" name="Rectangle 4"/>
          <p:cNvSpPr>
            <a:spLocks noChangeArrowheads="1"/>
          </p:cNvSpPr>
          <p:nvPr/>
        </p:nvSpPr>
        <p:spPr bwMode="auto">
          <a:xfrm>
            <a:off x="3201988" y="2463531"/>
            <a:ext cx="11155680" cy="646331"/>
          </a:xfrm>
          <a:prstGeom prst="rect"/>
          <a:noFill/>
          <a:ln>
            <a:noFill/>
          </a:ln>
          <a:effectLst/>
        </p:spPr>
        <p:txBody>
          <a:bodyPr anchor="ctr" anchorCtr="0" bIns="45720" compatLnSpc="1" lIns="91440" numCol="1" rIns="91440" tIns="45720" vert="horz" wrap="square">
            <a:prstTxWarp prst="textNoShape"/>
            <a:spAutoFit/>
          </a:bodyPr>
          <a:p>
            <a:pPr algn="l" defTabSz="914400" eaLnBrk="0" fontAlgn="base" hangingPunct="0" indent="0" latinLnBrk="0" lvl="0" marL="0" marR="0" rtl="0">
              <a:lnSpc>
                <a:spcPct val="100000"/>
              </a:lnSpc>
              <a:spcBef>
                <a:spcPct val="0"/>
              </a:spcBef>
              <a:spcAft>
                <a:spcPct val="0"/>
              </a:spcAft>
              <a:buClrTx/>
              <a:buSzTx/>
              <a:buFontTx/>
              <a:buNone/>
            </a:pPr>
            <a:br>
              <a:rPr altLang="fr-BF" baseline="0" b="0" cap="none" sz="1800" i="0" kumimoji="0" lang="fr-BF" normalizeH="0" strike="noStrike" u="none">
                <a:ln>
                  <a:noFill/>
                </a:ln>
                <a:solidFill>
                  <a:schemeClr val="tx1"/>
                </a:solidFill>
                <a:effectLst/>
                <a:latin typeface="Arial" panose="020B0604020202020204" pitchFamily="34" charset="0"/>
              </a:rPr>
            </a:br>
            <a:endParaRPr altLang="fr-BF" baseline="0" b="0" cap="none" sz="1800" i="0" kumimoji="0" lang="fr-BF" normalizeH="0" strike="noStrike" u="none">
              <a:ln>
                <a:noFill/>
              </a:ln>
              <a:solidFill>
                <a:schemeClr val="tx1"/>
              </a:solidFill>
              <a:effectLst/>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sp>
        <p:nvSpPr>
          <p:cNvPr id="1048676" name="Titre 1"/>
          <p:cNvSpPr>
            <a:spLocks noGrp="1"/>
          </p:cNvSpPr>
          <p:nvPr>
            <p:ph type="title"/>
          </p:nvPr>
        </p:nvSpPr>
        <p:spPr>
          <a:xfrm>
            <a:off x="502920" y="342900"/>
            <a:ext cx="11155680" cy="936000"/>
          </a:xfrm>
          <a:ln w="38100"/>
        </p:spPr>
        <p:style>
          <a:lnRef idx="2">
            <a:schemeClr val="accent1"/>
          </a:lnRef>
          <a:fillRef idx="1">
            <a:schemeClr val="lt1"/>
          </a:fillRef>
          <a:effectRef idx="0">
            <a:schemeClr val="accent1"/>
          </a:effectRef>
          <a:fontRef idx="minor">
            <a:schemeClr val="dk1"/>
          </a:fontRef>
        </p:style>
        <p:txBody>
          <a:bodyPr>
            <a:noAutofit/>
          </a:bodyPr>
          <a:p>
            <a:pPr indent="-6350" marL="6350">
              <a:lnSpc>
                <a:spcPct val="111000"/>
              </a:lnSpc>
              <a:spcAft>
                <a:spcPts val="650"/>
              </a:spcAft>
              <a:tabLst>
                <a:tab algn="ctr" pos="567055"/>
                <a:tab algn="ctr" pos="2002155"/>
              </a:tabLst>
            </a:pPr>
            <a:br>
              <a:rPr b="1" dirty="0" sz="3600" kern="100" lang="fr-FR">
                <a:solidFill>
                  <a:srgbClr val="000000"/>
                </a:solidFill>
                <a:effectLst/>
                <a:uFill>
                  <a:solidFill>
                    <a:srgbClr val="000000"/>
                  </a:solidFill>
                </a:uFill>
                <a:latin typeface="Arial" panose="020B0604020202020204" pitchFamily="34" charset="0"/>
                <a:ea typeface="Arial" panose="020B0604020202020204" pitchFamily="34" charset="0"/>
              </a:rPr>
            </a:br>
            <a:br>
              <a:rPr b="1" dirty="0" sz="3600" kern="100" lang="fr-FR">
                <a:solidFill>
                  <a:srgbClr val="000000"/>
                </a:solidFill>
                <a:effectLst/>
                <a:uFill>
                  <a:solidFill>
                    <a:srgbClr val="000000"/>
                  </a:solidFill>
                </a:uFill>
                <a:latin typeface="Arial" panose="020B0604020202020204" pitchFamily="34" charset="0"/>
                <a:ea typeface="Arial" panose="020B0604020202020204" pitchFamily="34" charset="0"/>
              </a:rPr>
            </a:br>
            <a:br>
              <a:rPr b="1" dirty="0" sz="3600" kern="100" lang="fr-FR">
                <a:solidFill>
                  <a:srgbClr val="000000"/>
                </a:solidFill>
                <a:effectLst/>
                <a:uFill>
                  <a:solidFill>
                    <a:srgbClr val="000000"/>
                  </a:solidFill>
                </a:uFill>
                <a:latin typeface="Arial" panose="020B0604020202020204" pitchFamily="34" charset="0"/>
                <a:ea typeface="Arial" panose="020B0604020202020204" pitchFamily="34" charset="0"/>
              </a:rPr>
            </a:br>
            <a:r>
              <a:rPr b="1" dirty="0" sz="3600" kern="100" lang="fr-BF">
                <a:solidFill>
                  <a:srgbClr val="000000"/>
                </a:solidFill>
                <a:effectLst/>
                <a:uFill>
                  <a:solidFill>
                    <a:srgbClr val="000000"/>
                  </a:solidFill>
                </a:uFill>
                <a:latin typeface="Arial" panose="020B0604020202020204" pitchFamily="34" charset="0"/>
                <a:ea typeface="Arial" panose="020B0604020202020204" pitchFamily="34" charset="0"/>
              </a:rPr>
              <a:t>MESURES PRÉVENTIVES</a:t>
            </a:r>
            <a:r>
              <a:rPr b="1" dirty="0" sz="3600" kern="100" lang="fr-BF" strike="noStrike">
                <a:solidFill>
                  <a:srgbClr val="000000"/>
                </a:solidFill>
                <a:effectLst/>
                <a:uFill>
                  <a:solidFill>
                    <a:srgbClr val="000000"/>
                  </a:solidFill>
                </a:uFill>
                <a:latin typeface="Arial" panose="020B0604020202020204" pitchFamily="34" charset="0"/>
                <a:ea typeface="Arial" panose="020B0604020202020204" pitchFamily="34" charset="0"/>
              </a:rPr>
              <a:t>  </a:t>
            </a:r>
            <a:br>
              <a:rPr b="1" dirty="0" sz="3600" kern="100" lang="fr-BF">
                <a:solidFill>
                  <a:srgbClr val="000000"/>
                </a:solidFill>
                <a:effectLst/>
                <a:uFill>
                  <a:solidFill>
                    <a:srgbClr val="000000"/>
                  </a:solidFill>
                </a:uFill>
                <a:latin typeface="Arial" panose="020B0604020202020204" pitchFamily="34" charset="0"/>
                <a:ea typeface="Arial" panose="020B0604020202020204" pitchFamily="34" charset="0"/>
              </a:rPr>
            </a:br>
            <a:r>
              <a:rPr dirty="0" sz="3600" kern="100" lang="fr-BF">
                <a:solidFill>
                  <a:srgbClr val="000000"/>
                </a:solidFill>
                <a:effectLst/>
                <a:latin typeface="Calibri" panose="020F0502020204030204" pitchFamily="34" charset="0"/>
                <a:ea typeface="Calibri" panose="020F0502020204030204" pitchFamily="34" charset="0"/>
              </a:rPr>
              <a:t> </a:t>
            </a:r>
            <a:br>
              <a:rPr dirty="0" sz="3600" kern="100" lang="fr-BF">
                <a:solidFill>
                  <a:srgbClr val="000000"/>
                </a:solidFill>
                <a:effectLst/>
                <a:latin typeface="Arial" panose="020B0604020202020204" pitchFamily="34" charset="0"/>
                <a:ea typeface="Arial" panose="020B0604020202020204" pitchFamily="34" charset="0"/>
              </a:rPr>
            </a:br>
            <a:br>
              <a:rPr b="1" dirty="0" sz="3600" kern="100" lang="fr-BF">
                <a:solidFill>
                  <a:srgbClr val="000000"/>
                </a:solidFill>
                <a:effectLst/>
                <a:uFill>
                  <a:solidFill>
                    <a:srgbClr val="000000"/>
                  </a:solidFill>
                </a:uFill>
                <a:latin typeface="Arial" panose="020B0604020202020204" pitchFamily="34" charset="0"/>
                <a:ea typeface="Arial" panose="020B0604020202020204" pitchFamily="34" charset="0"/>
              </a:rPr>
            </a:br>
            <a:endParaRPr dirty="0" sz="3600" kern="100" lang="fr-BF">
              <a:solidFill>
                <a:srgbClr val="000000"/>
              </a:solidFill>
              <a:effectLst/>
              <a:latin typeface="Arial" panose="020B0604020202020204" pitchFamily="34" charset="0"/>
              <a:ea typeface="Arial" panose="020B0604020202020204" pitchFamily="34" charset="0"/>
            </a:endParaRPr>
          </a:p>
        </p:txBody>
      </p:sp>
      <p:sp>
        <p:nvSpPr>
          <p:cNvPr id="1048677" name="Espace réservé du contenu 13"/>
          <p:cNvSpPr>
            <a:spLocks noGrp="1"/>
          </p:cNvSpPr>
          <p:nvPr>
            <p:ph idx="1"/>
          </p:nvPr>
        </p:nvSpPr>
        <p:spPr>
          <a:xfrm>
            <a:off x="502920" y="1417318"/>
            <a:ext cx="11155680" cy="5097782"/>
          </a:xfrm>
        </p:spPr>
        <p:txBody>
          <a:bodyPr>
            <a:noAutofit/>
          </a:bodyPr>
          <a:p>
            <a:pPr algn="just" indent="0" marL="219075" marR="2540">
              <a:lnSpc>
                <a:spcPct val="153000"/>
              </a:lnSpc>
              <a:spcAft>
                <a:spcPts val="935"/>
              </a:spcAft>
              <a:buNone/>
            </a:pPr>
            <a:r>
              <a:rPr b="1" dirty="0" sz="3200" kern="100" lang="fr-BF">
                <a:solidFill>
                  <a:srgbClr val="000000"/>
                </a:solidFill>
                <a:effectLst/>
                <a:latin typeface="Arial" panose="020B0604020202020204" pitchFamily="34" charset="0"/>
                <a:ea typeface="Arial" panose="020B0604020202020204" pitchFamily="34" charset="0"/>
              </a:rPr>
              <a:t> </a:t>
            </a:r>
          </a:p>
          <a:p>
            <a:pPr algn="just" indent="0" marL="45720">
              <a:buNone/>
            </a:pPr>
            <a:endParaRPr dirty="0" sz="3200" kern="100" lang="fr-BF">
              <a:solidFill>
                <a:srgbClr val="000000"/>
              </a:solidFill>
              <a:effectLst/>
              <a:latin typeface="Arial" panose="020B0604020202020204" pitchFamily="34" charset="0"/>
              <a:ea typeface="Arial" panose="020B0604020202020204" pitchFamily="34" charset="0"/>
            </a:endParaRPr>
          </a:p>
          <a:p>
            <a:pPr algn="just">
              <a:buFont typeface="Wingdings" panose="05000000000000000000" pitchFamily="2" charset="2"/>
              <a:buChar char="Ø"/>
            </a:pPr>
            <a:endParaRPr dirty="0" sz="3200" kern="100" lang="fr-BF">
              <a:solidFill>
                <a:srgbClr val="000000"/>
              </a:solidFill>
              <a:effectLst/>
              <a:latin typeface="Arial" panose="020B0604020202020204" pitchFamily="34" charset="0"/>
              <a:ea typeface="Arial" panose="020B0604020202020204" pitchFamily="34" charset="0"/>
            </a:endParaRPr>
          </a:p>
          <a:p>
            <a:pPr algn="ctr" indent="0" marL="45720">
              <a:buNone/>
            </a:pPr>
            <a:endParaRPr dirty="0" sz="3200" kern="100" lang="fr-BF">
              <a:solidFill>
                <a:srgbClr val="000000"/>
              </a:solidFill>
              <a:effectLst/>
              <a:latin typeface="Arial" panose="020B0604020202020204" pitchFamily="34" charset="0"/>
              <a:ea typeface="Arial" panose="020B0604020202020204" pitchFamily="34" charset="0"/>
            </a:endParaRPr>
          </a:p>
          <a:p>
            <a:pPr algn="ctr" indent="0" marL="45720">
              <a:buNone/>
            </a:pPr>
            <a:endParaRPr dirty="0" sz="3200" lang="fr-BF"/>
          </a:p>
        </p:txBody>
      </p:sp>
      <p:sp>
        <p:nvSpPr>
          <p:cNvPr id="1048678" name="ZoneTexte 4"/>
          <p:cNvSpPr txBox="1"/>
          <p:nvPr/>
        </p:nvSpPr>
        <p:spPr>
          <a:xfrm>
            <a:off x="524957" y="1531618"/>
            <a:ext cx="11148882" cy="4861203"/>
          </a:xfrm>
          <a:prstGeom prst="rect"/>
        </p:spPr>
        <p:style>
          <a:lnRef idx="2">
            <a:schemeClr val="accent1"/>
          </a:lnRef>
          <a:fillRef idx="1">
            <a:schemeClr val="lt1"/>
          </a:fillRef>
          <a:effectRef idx="0">
            <a:schemeClr val="accent1"/>
          </a:effectRef>
          <a:fontRef idx="minor">
            <a:schemeClr val="dk1"/>
          </a:fontRef>
        </p:style>
        <p:txBody>
          <a:bodyPr wrap="square">
            <a:spAutoFit/>
          </a:bodyPr>
          <a:p>
            <a:pPr indent="-6350" marL="495300">
              <a:lnSpc>
                <a:spcPct val="107000"/>
              </a:lnSpc>
              <a:spcAft>
                <a:spcPts val="675"/>
              </a:spcAft>
            </a:pPr>
            <a:r>
              <a:rPr b="1" dirty="0" sz="1800" kern="100" lang="fr-BF" strike="noStrike" u="none">
                <a:solidFill>
                  <a:srgbClr val="000000"/>
                </a:solidFill>
                <a:effectLst/>
                <a:uFill>
                  <a:solidFill>
                    <a:srgbClr val="000000"/>
                  </a:solidFill>
                </a:uFill>
                <a:latin typeface="Arial" panose="020B0604020202020204" pitchFamily="34" charset="0"/>
                <a:ea typeface="Arial" panose="020B0604020202020204" pitchFamily="34" charset="0"/>
              </a:rPr>
              <a:t>Prévention collective: </a:t>
            </a:r>
            <a:endParaRPr b="1" dirty="0" sz="1800" kern="100" lang="fr-BF" u="sng">
              <a:solidFill>
                <a:srgbClr val="000000"/>
              </a:solidFill>
              <a:effectLst/>
              <a:uFill>
                <a:solidFill>
                  <a:srgbClr val="000000"/>
                </a:solidFill>
              </a:uFill>
              <a:latin typeface="Arial" panose="020B0604020202020204" pitchFamily="34" charset="0"/>
              <a:ea typeface="Arial" panose="020B0604020202020204" pitchFamily="34" charset="0"/>
            </a:endParaRPr>
          </a:p>
          <a:p>
            <a:pPr algn="just" indent="-6350" marL="692150" marR="2540">
              <a:lnSpc>
                <a:spcPct val="107000"/>
              </a:lnSpc>
              <a:spcAft>
                <a:spcPts val="900"/>
              </a:spcAft>
            </a:pPr>
            <a:r>
              <a:rPr dirty="0" sz="1800" kern="100" lang="fr-BF">
                <a:solidFill>
                  <a:srgbClr val="000000"/>
                </a:solidFill>
                <a:effectLst/>
                <a:latin typeface="Arial" panose="020B0604020202020204" pitchFamily="34" charset="0"/>
                <a:ea typeface="Arial" panose="020B0604020202020204" pitchFamily="34" charset="0"/>
              </a:rPr>
              <a:t>Elle consiste à limiter la prolifération de moustiques par :   </a:t>
            </a:r>
          </a:p>
          <a:p>
            <a:pPr algn="just" fontAlgn="base" indent="-342900" lvl="0" marL="342900" marR="2540">
              <a:lnSpc>
                <a:spcPct val="107000"/>
              </a:lnSpc>
              <a:spcAft>
                <a:spcPts val="925"/>
              </a:spcAft>
              <a:buClr>
                <a:srgbClr val="000000"/>
              </a:buClr>
              <a:buSzPts val="1400"/>
              <a:buFont typeface="Symbol" panose="05050102010706020507" pitchFamily="18" charset="2"/>
              <a:buChar char="-"/>
            </a:pPr>
            <a:r>
              <a:rPr dirty="0" sz="1800" kern="100" lang="fr-BF" strike="noStrike" u="non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assainissement de l’environnement :   </a:t>
            </a:r>
          </a:p>
          <a:p>
            <a:pPr algn="just" fontAlgn="base" indent="-342900" lvl="0" marL="342900" marR="2540">
              <a:lnSpc>
                <a:spcPct val="153000"/>
              </a:lnSpc>
              <a:spcAft>
                <a:spcPts val="155"/>
              </a:spcAft>
              <a:buClr>
                <a:srgbClr val="000000"/>
              </a:buClr>
              <a:buSzPts val="1400"/>
              <a:buFont typeface="Symbol" panose="05050102010706020507" pitchFamily="18" charset="2"/>
              <a:buChar char="-"/>
            </a:pPr>
            <a:r>
              <a:rPr dirty="0" sz="1800" kern="100" lang="fr-BF" strike="noStrike" u="non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élimination des gites larvaires : réserves d’eaux stagnantes et chaudes (bidons, bouteilles, canettes, pneus….)  </a:t>
            </a:r>
          </a:p>
          <a:p>
            <a:pPr algn="just" fontAlgn="base" indent="-342900" lvl="0" marL="342900" marR="2540">
              <a:lnSpc>
                <a:spcPct val="107000"/>
              </a:lnSpc>
              <a:spcAft>
                <a:spcPts val="670"/>
              </a:spcAft>
              <a:buClr>
                <a:srgbClr val="000000"/>
              </a:buClr>
              <a:buSzPts val="1400"/>
              <a:buFont typeface="Symbol" panose="05050102010706020507" pitchFamily="18" charset="2"/>
              <a:buChar char="-"/>
            </a:pPr>
            <a:r>
              <a:rPr dirty="0" sz="1800" kern="100" lang="fr-BF" strike="noStrike" u="non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couvrir les récipients de stockage de l’eau  </a:t>
            </a:r>
          </a:p>
          <a:p>
            <a:pPr algn="just" fontAlgn="base" indent="-342900" lvl="0" marL="342900" marR="2540">
              <a:lnSpc>
                <a:spcPct val="107000"/>
              </a:lnSpc>
              <a:spcAft>
                <a:spcPts val="1670"/>
              </a:spcAft>
              <a:buClr>
                <a:srgbClr val="000000"/>
              </a:buClr>
              <a:buSzPts val="1400"/>
              <a:buFont typeface="Symbol" panose="05050102010706020507" pitchFamily="18" charset="2"/>
              <a:buChar char="-"/>
            </a:pPr>
            <a:r>
              <a:rPr dirty="0" sz="1800" kern="100" lang="fr-BF" strike="noStrike" u="non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pulvérisation spatiale  et Pulvérisation Intra-Domiciliaire </a:t>
            </a:r>
            <a:endParaRPr dirty="0" sz="1800" kern="100" lang="fr-FR" strike="noStrike" u="non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algn="just" fontAlgn="base" indent="-342900" lvl="0" marL="342900" marR="2540">
              <a:lnSpc>
                <a:spcPct val="107000"/>
              </a:lnSpc>
              <a:spcAft>
                <a:spcPts val="1670"/>
              </a:spcAft>
              <a:buClr>
                <a:srgbClr val="000000"/>
              </a:buClr>
              <a:buSzPts val="1400"/>
              <a:buFont typeface="Symbol" panose="05050102010706020507" pitchFamily="18" charset="2"/>
              <a:buChar char="-"/>
            </a:pPr>
            <a:r>
              <a:rPr dirty="0" sz="1800" kern="100" lang="fr-FR" strike="noStrike" u="non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Eviter d’obstruer les caniveaux publics</a:t>
            </a:r>
          </a:p>
          <a:p>
            <a:pPr algn="just" fontAlgn="base" indent="-342900" lvl="0" marL="342900" marR="2540">
              <a:lnSpc>
                <a:spcPct val="107000"/>
              </a:lnSpc>
              <a:spcAft>
                <a:spcPts val="1670"/>
              </a:spcAft>
              <a:buClr>
                <a:srgbClr val="000000"/>
              </a:buClr>
              <a:buSzPts val="1400"/>
              <a:buFont typeface="Symbol" panose="05050102010706020507" pitchFamily="18" charset="2"/>
              <a:buChar char="-"/>
            </a:pPr>
            <a:r>
              <a:rPr dirty="0" sz="1800" kern="100" lang="fr-FR" strike="noStrike" u="non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Formation des operateurs sur la PID  dans certaines régions</a:t>
            </a:r>
            <a:endParaRPr dirty="0" sz="1800" kern="100" lang="fr-BF" strike="noStrike" u="non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indent="-6350" marL="495300">
              <a:lnSpc>
                <a:spcPct val="107000"/>
              </a:lnSpc>
              <a:spcAft>
                <a:spcPts val="675"/>
              </a:spcAft>
            </a:pPr>
            <a:endParaRPr b="1" dirty="0" sz="1800" kern="100" lang="fr-BF" u="sng">
              <a:solidFill>
                <a:srgbClr val="000000"/>
              </a:solidFill>
              <a:effectLst/>
              <a:uFill>
                <a:solidFill>
                  <a:srgbClr val="000000"/>
                </a:solidFill>
              </a:uFill>
              <a:latin typeface="Arial" panose="020B0604020202020204" pitchFamily="34" charset="0"/>
              <a:ea typeface="Arial" panose="020B0604020202020204" pitchFamily="34" charset="0"/>
            </a:endParaRPr>
          </a:p>
          <a:p>
            <a:pPr algn="just" indent="-6350" marL="225425">
              <a:lnSpc>
                <a:spcPct val="153000"/>
              </a:lnSpc>
              <a:spcAft>
                <a:spcPts val="25"/>
              </a:spcAft>
            </a:pPr>
            <a:endParaRPr b="1" dirty="0" sz="1800" kern="100" lang="fr-BF" u="sng">
              <a:solidFill>
                <a:srgbClr val="000000"/>
              </a:solidFill>
              <a:effectLst/>
              <a:uFill>
                <a:solidFill>
                  <a:srgbClr val="000000"/>
                </a:solidFill>
              </a:uFill>
              <a:latin typeface="Arial" panose="020B0604020202020204" pitchFamily="34" charset="0"/>
              <a:ea typeface="Arial" panose="020B0604020202020204" pitchFamily="34" charset="0"/>
            </a:endParaRPr>
          </a:p>
        </p:txBody>
      </p:sp>
      <p:sp>
        <p:nvSpPr>
          <p:cNvPr id="1048679" name="Rectangle 4"/>
          <p:cNvSpPr>
            <a:spLocks noChangeArrowheads="1"/>
          </p:cNvSpPr>
          <p:nvPr/>
        </p:nvSpPr>
        <p:spPr bwMode="auto">
          <a:xfrm>
            <a:off x="3201988" y="2463531"/>
            <a:ext cx="11155680" cy="646331"/>
          </a:xfrm>
          <a:prstGeom prst="rect"/>
          <a:noFill/>
          <a:ln>
            <a:noFill/>
          </a:ln>
          <a:effectLst/>
        </p:spPr>
        <p:txBody>
          <a:bodyPr anchor="ctr" anchorCtr="0" bIns="45720" compatLnSpc="1" lIns="91440" numCol="1" rIns="91440" tIns="45720" vert="horz" wrap="square">
            <a:prstTxWarp prst="textNoShape"/>
            <a:spAutoFit/>
          </a:bodyPr>
          <a:p>
            <a:pPr algn="l" defTabSz="914400" eaLnBrk="0" fontAlgn="base" hangingPunct="0" indent="0" latinLnBrk="0" lvl="0" marL="0" marR="0" rtl="0">
              <a:lnSpc>
                <a:spcPct val="100000"/>
              </a:lnSpc>
              <a:spcBef>
                <a:spcPct val="0"/>
              </a:spcBef>
              <a:spcAft>
                <a:spcPct val="0"/>
              </a:spcAft>
              <a:buClrTx/>
              <a:buSzTx/>
              <a:buFontTx/>
              <a:buNone/>
            </a:pPr>
            <a:br>
              <a:rPr altLang="fr-BF" baseline="0" b="0" cap="none" sz="1800" i="0" kumimoji="0" lang="fr-BF" normalizeH="0" strike="noStrike" u="none">
                <a:ln>
                  <a:noFill/>
                </a:ln>
                <a:solidFill>
                  <a:schemeClr val="tx1"/>
                </a:solidFill>
                <a:effectLst/>
                <a:latin typeface="Arial" panose="020B0604020202020204" pitchFamily="34" charset="0"/>
              </a:rPr>
            </a:br>
            <a:endParaRPr altLang="fr-BF" baseline="0" b="0" cap="none" sz="1800" i="0" kumimoji="0" lang="fr-BF" normalizeH="0" strike="noStrike" u="none">
              <a:ln>
                <a:noFill/>
              </a:ln>
              <a:solidFill>
                <a:schemeClr val="tx1"/>
              </a:solidFill>
              <a:effectLst/>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sp>
        <p:nvSpPr>
          <p:cNvPr id="1048680" name="Titre 1"/>
          <p:cNvSpPr>
            <a:spLocks noGrp="1"/>
          </p:cNvSpPr>
          <p:nvPr>
            <p:ph type="title"/>
          </p:nvPr>
        </p:nvSpPr>
        <p:spPr>
          <a:xfrm>
            <a:off x="502920" y="342900"/>
            <a:ext cx="11155680" cy="936000"/>
          </a:xfrm>
          <a:ln w="38100"/>
        </p:spPr>
        <p:style>
          <a:lnRef idx="2">
            <a:schemeClr val="accent1"/>
          </a:lnRef>
          <a:fillRef idx="1">
            <a:schemeClr val="lt1"/>
          </a:fillRef>
          <a:effectRef idx="0">
            <a:schemeClr val="accent1"/>
          </a:effectRef>
          <a:fontRef idx="minor">
            <a:schemeClr val="dk1"/>
          </a:fontRef>
        </p:style>
        <p:txBody>
          <a:bodyPr>
            <a:noAutofit/>
          </a:bodyPr>
          <a:p>
            <a:pPr indent="-6350" marL="6350">
              <a:lnSpc>
                <a:spcPct val="111000"/>
              </a:lnSpc>
              <a:spcAft>
                <a:spcPts val="650"/>
              </a:spcAft>
              <a:tabLst>
                <a:tab algn="ctr" pos="567055"/>
                <a:tab algn="ctr" pos="2002155"/>
              </a:tabLst>
            </a:pPr>
            <a:br>
              <a:rPr b="1" dirty="0" sz="3600" kern="100" lang="fr-FR">
                <a:solidFill>
                  <a:srgbClr val="000000"/>
                </a:solidFill>
                <a:effectLst/>
                <a:uFill>
                  <a:solidFill>
                    <a:srgbClr val="000000"/>
                  </a:solidFill>
                </a:uFill>
                <a:latin typeface="Arial" panose="020B0604020202020204" pitchFamily="34" charset="0"/>
                <a:ea typeface="Arial" panose="020B0604020202020204" pitchFamily="34" charset="0"/>
              </a:rPr>
            </a:br>
            <a:br>
              <a:rPr b="1" dirty="0" sz="3600" kern="100" lang="fr-FR">
                <a:solidFill>
                  <a:srgbClr val="000000"/>
                </a:solidFill>
                <a:effectLst/>
                <a:uFill>
                  <a:solidFill>
                    <a:srgbClr val="000000"/>
                  </a:solidFill>
                </a:uFill>
                <a:latin typeface="Arial" panose="020B0604020202020204" pitchFamily="34" charset="0"/>
                <a:ea typeface="Arial" panose="020B0604020202020204" pitchFamily="34" charset="0"/>
              </a:rPr>
            </a:br>
            <a:br>
              <a:rPr b="1" dirty="0" sz="3600" kern="100" lang="fr-FR">
                <a:solidFill>
                  <a:srgbClr val="000000"/>
                </a:solidFill>
                <a:effectLst/>
                <a:uFill>
                  <a:solidFill>
                    <a:srgbClr val="000000"/>
                  </a:solidFill>
                </a:uFill>
                <a:latin typeface="Arial" panose="020B0604020202020204" pitchFamily="34" charset="0"/>
                <a:ea typeface="Arial" panose="020B0604020202020204" pitchFamily="34" charset="0"/>
              </a:rPr>
            </a:br>
            <a:r>
              <a:rPr b="1" dirty="0" sz="3600" kern="100" lang="fr-FR">
                <a:solidFill>
                  <a:srgbClr val="000000"/>
                </a:solidFill>
                <a:uFill>
                  <a:solidFill>
                    <a:srgbClr val="000000"/>
                  </a:solidFill>
                </a:uFill>
                <a:latin typeface="Arial" panose="020B0604020202020204" pitchFamily="34" charset="0"/>
                <a:ea typeface="Arial" panose="020B0604020202020204" pitchFamily="34" charset="0"/>
              </a:rPr>
              <a:t>ATTENTES-HOMMES DE MEDIAS</a:t>
            </a:r>
            <a:r>
              <a:rPr b="1" dirty="0" sz="3600" kern="100" lang="fr-BF" strike="noStrike">
                <a:solidFill>
                  <a:srgbClr val="000000"/>
                </a:solidFill>
                <a:effectLst/>
                <a:uFill>
                  <a:solidFill>
                    <a:srgbClr val="000000"/>
                  </a:solidFill>
                </a:uFill>
                <a:latin typeface="Arial" panose="020B0604020202020204" pitchFamily="34" charset="0"/>
                <a:ea typeface="Arial" panose="020B0604020202020204" pitchFamily="34" charset="0"/>
              </a:rPr>
              <a:t>  </a:t>
            </a:r>
            <a:br>
              <a:rPr b="1" dirty="0" sz="3600" kern="100" lang="fr-BF">
                <a:solidFill>
                  <a:srgbClr val="000000"/>
                </a:solidFill>
                <a:effectLst/>
                <a:uFill>
                  <a:solidFill>
                    <a:srgbClr val="000000"/>
                  </a:solidFill>
                </a:uFill>
                <a:latin typeface="Arial" panose="020B0604020202020204" pitchFamily="34" charset="0"/>
                <a:ea typeface="Arial" panose="020B0604020202020204" pitchFamily="34" charset="0"/>
              </a:rPr>
            </a:br>
            <a:r>
              <a:rPr dirty="0" sz="3600" kern="100" lang="fr-BF">
                <a:solidFill>
                  <a:srgbClr val="000000"/>
                </a:solidFill>
                <a:effectLst/>
                <a:latin typeface="Calibri" panose="020F0502020204030204" pitchFamily="34" charset="0"/>
                <a:ea typeface="Calibri" panose="020F0502020204030204" pitchFamily="34" charset="0"/>
              </a:rPr>
              <a:t> </a:t>
            </a:r>
            <a:br>
              <a:rPr dirty="0" sz="3600" kern="100" lang="fr-BF">
                <a:solidFill>
                  <a:srgbClr val="000000"/>
                </a:solidFill>
                <a:effectLst/>
                <a:latin typeface="Arial" panose="020B0604020202020204" pitchFamily="34" charset="0"/>
                <a:ea typeface="Arial" panose="020B0604020202020204" pitchFamily="34" charset="0"/>
              </a:rPr>
            </a:br>
            <a:br>
              <a:rPr b="1" dirty="0" sz="3600" kern="100" lang="fr-BF">
                <a:solidFill>
                  <a:srgbClr val="000000"/>
                </a:solidFill>
                <a:effectLst/>
                <a:uFill>
                  <a:solidFill>
                    <a:srgbClr val="000000"/>
                  </a:solidFill>
                </a:uFill>
                <a:latin typeface="Arial" panose="020B0604020202020204" pitchFamily="34" charset="0"/>
                <a:ea typeface="Arial" panose="020B0604020202020204" pitchFamily="34" charset="0"/>
              </a:rPr>
            </a:br>
            <a:endParaRPr dirty="0" sz="3600" kern="100" lang="fr-BF">
              <a:solidFill>
                <a:srgbClr val="000000"/>
              </a:solidFill>
              <a:effectLst/>
              <a:latin typeface="Arial" panose="020B0604020202020204" pitchFamily="34" charset="0"/>
              <a:ea typeface="Arial" panose="020B0604020202020204" pitchFamily="34" charset="0"/>
            </a:endParaRPr>
          </a:p>
        </p:txBody>
      </p:sp>
      <p:sp>
        <p:nvSpPr>
          <p:cNvPr id="1048681" name="Espace réservé du contenu 13"/>
          <p:cNvSpPr>
            <a:spLocks noGrp="1"/>
          </p:cNvSpPr>
          <p:nvPr>
            <p:ph idx="1"/>
          </p:nvPr>
        </p:nvSpPr>
        <p:spPr>
          <a:xfrm>
            <a:off x="502920" y="1417318"/>
            <a:ext cx="11155680" cy="5097782"/>
          </a:xfrm>
        </p:spPr>
        <p:txBody>
          <a:bodyPr>
            <a:noAutofit/>
          </a:bodyPr>
          <a:p>
            <a:pPr algn="just" indent="0" marL="219075" marR="2540">
              <a:lnSpc>
                <a:spcPct val="153000"/>
              </a:lnSpc>
              <a:spcAft>
                <a:spcPts val="935"/>
              </a:spcAft>
              <a:buNone/>
            </a:pPr>
            <a:r>
              <a:rPr b="1" dirty="0" sz="3200" kern="100" lang="fr-BF">
                <a:solidFill>
                  <a:srgbClr val="000000"/>
                </a:solidFill>
                <a:effectLst/>
                <a:latin typeface="Arial" panose="020B0604020202020204" pitchFamily="34" charset="0"/>
                <a:ea typeface="Arial" panose="020B0604020202020204" pitchFamily="34" charset="0"/>
              </a:rPr>
              <a:t> </a:t>
            </a:r>
          </a:p>
          <a:p>
            <a:pPr algn="just" indent="0" marL="45720">
              <a:buNone/>
            </a:pPr>
            <a:endParaRPr dirty="0" sz="3200" kern="100" lang="fr-BF">
              <a:solidFill>
                <a:srgbClr val="000000"/>
              </a:solidFill>
              <a:effectLst/>
              <a:latin typeface="Arial" panose="020B0604020202020204" pitchFamily="34" charset="0"/>
              <a:ea typeface="Arial" panose="020B0604020202020204" pitchFamily="34" charset="0"/>
            </a:endParaRPr>
          </a:p>
          <a:p>
            <a:pPr algn="just">
              <a:buFont typeface="Wingdings" panose="05000000000000000000" pitchFamily="2" charset="2"/>
              <a:buChar char="Ø"/>
            </a:pPr>
            <a:endParaRPr dirty="0" sz="3200" kern="100" lang="fr-BF">
              <a:solidFill>
                <a:srgbClr val="000000"/>
              </a:solidFill>
              <a:effectLst/>
              <a:latin typeface="Arial" panose="020B0604020202020204" pitchFamily="34" charset="0"/>
              <a:ea typeface="Arial" panose="020B0604020202020204" pitchFamily="34" charset="0"/>
            </a:endParaRPr>
          </a:p>
          <a:p>
            <a:pPr algn="ctr" indent="0" marL="45720">
              <a:buNone/>
            </a:pPr>
            <a:endParaRPr dirty="0" sz="3200" kern="100" lang="fr-BF">
              <a:solidFill>
                <a:srgbClr val="000000"/>
              </a:solidFill>
              <a:effectLst/>
              <a:latin typeface="Arial" panose="020B0604020202020204" pitchFamily="34" charset="0"/>
              <a:ea typeface="Arial" panose="020B0604020202020204" pitchFamily="34" charset="0"/>
            </a:endParaRPr>
          </a:p>
          <a:p>
            <a:pPr algn="ctr" indent="0" marL="45720">
              <a:buNone/>
            </a:pPr>
            <a:endParaRPr dirty="0" sz="3200" lang="fr-BF"/>
          </a:p>
        </p:txBody>
      </p:sp>
      <p:sp>
        <p:nvSpPr>
          <p:cNvPr id="1048682" name="ZoneTexte 4"/>
          <p:cNvSpPr txBox="1"/>
          <p:nvPr/>
        </p:nvSpPr>
        <p:spPr>
          <a:xfrm>
            <a:off x="509718" y="1449596"/>
            <a:ext cx="11148882" cy="5000793"/>
          </a:xfrm>
          <a:prstGeom prst="rect"/>
        </p:spPr>
        <p:style>
          <a:lnRef idx="2">
            <a:schemeClr val="accent1"/>
          </a:lnRef>
          <a:fillRef idx="1">
            <a:schemeClr val="lt1"/>
          </a:fillRef>
          <a:effectRef idx="0">
            <a:schemeClr val="accent1"/>
          </a:effectRef>
          <a:fontRef idx="minor">
            <a:schemeClr val="dk1"/>
          </a:fontRef>
        </p:style>
        <p:txBody>
          <a:bodyPr wrap="square">
            <a:spAutoFit/>
          </a:bodyPr>
          <a:p>
            <a:pPr indent="-285750" marL="774700">
              <a:lnSpc>
                <a:spcPct val="107000"/>
              </a:lnSpc>
              <a:spcAft>
                <a:spcPts val="675"/>
              </a:spcAft>
              <a:buFont typeface="Wingdings" panose="05000000000000000000" pitchFamily="2" charset="2"/>
              <a:buChar char="§"/>
            </a:pPr>
            <a:r>
              <a:rPr b="1" dirty="0" sz="1800" kern="100" lang="fr-FR" strike="noStrike" u="none">
                <a:solidFill>
                  <a:srgbClr val="000000"/>
                </a:solidFill>
                <a:effectLst/>
                <a:uFill>
                  <a:solidFill>
                    <a:srgbClr val="000000"/>
                  </a:solidFill>
                </a:uFill>
                <a:latin typeface="Arial" panose="020B0604020202020204" pitchFamily="34" charset="0"/>
                <a:ea typeface="Arial" panose="020B0604020202020204" pitchFamily="34" charset="0"/>
              </a:rPr>
              <a:t>Donner l’information</a:t>
            </a:r>
          </a:p>
          <a:p>
            <a:pPr indent="-285750" marL="774700">
              <a:lnSpc>
                <a:spcPct val="107000"/>
              </a:lnSpc>
              <a:spcAft>
                <a:spcPts val="675"/>
              </a:spcAft>
              <a:buFont typeface="Wingdings" panose="05000000000000000000" pitchFamily="2" charset="2"/>
              <a:buChar char="§"/>
            </a:pPr>
            <a:r>
              <a:rPr b="1" dirty="0" kern="100" lang="fr-FR">
                <a:solidFill>
                  <a:srgbClr val="000000"/>
                </a:solidFill>
                <a:uFill>
                  <a:solidFill>
                    <a:srgbClr val="000000"/>
                  </a:solidFill>
                </a:uFill>
                <a:latin typeface="Arial" panose="020B0604020202020204" pitchFamily="34" charset="0"/>
                <a:ea typeface="Arial" panose="020B0604020202020204" pitchFamily="34" charset="0"/>
              </a:rPr>
              <a:t>Communiquer pour un Changement de Comportement Social</a:t>
            </a:r>
          </a:p>
          <a:p>
            <a:pPr marL="488950">
              <a:lnSpc>
                <a:spcPct val="107000"/>
              </a:lnSpc>
              <a:spcAft>
                <a:spcPts val="675"/>
              </a:spcAft>
            </a:pPr>
            <a:r>
              <a:rPr b="1" dirty="0" kern="100" lang="fr-FR">
                <a:solidFill>
                  <a:srgbClr val="000000"/>
                </a:solidFill>
                <a:uFill>
                  <a:solidFill>
                    <a:srgbClr val="000000"/>
                  </a:solidFill>
                </a:uFill>
                <a:latin typeface="Arial" panose="020B0604020202020204" pitchFamily="34" charset="0"/>
                <a:ea typeface="Arial" panose="020B0604020202020204" pitchFamily="34" charset="0"/>
              </a:rPr>
              <a:t>         - adoption des mesures de prévention individuelle</a:t>
            </a:r>
          </a:p>
          <a:p>
            <a:pPr marL="488950">
              <a:lnSpc>
                <a:spcPct val="107000"/>
              </a:lnSpc>
              <a:spcAft>
                <a:spcPts val="675"/>
              </a:spcAft>
            </a:pPr>
            <a:r>
              <a:rPr b="1" dirty="0" kern="100" lang="fr-FR">
                <a:solidFill>
                  <a:srgbClr val="000000"/>
                </a:solidFill>
                <a:uFill>
                  <a:solidFill>
                    <a:srgbClr val="000000"/>
                  </a:solidFill>
                </a:uFill>
                <a:latin typeface="Arial" panose="020B0604020202020204" pitchFamily="34" charset="0"/>
                <a:ea typeface="Arial" panose="020B0604020202020204" pitchFamily="34" charset="0"/>
              </a:rPr>
              <a:t>         - adoption des mesures de prévention collective</a:t>
            </a:r>
          </a:p>
          <a:p>
            <a:pPr indent="-285750" marL="774700">
              <a:lnSpc>
                <a:spcPct val="107000"/>
              </a:lnSpc>
              <a:spcAft>
                <a:spcPts val="675"/>
              </a:spcAft>
              <a:buFont typeface="Wingdings" panose="05000000000000000000" pitchFamily="2" charset="2"/>
              <a:buChar char="§"/>
            </a:pPr>
            <a:r>
              <a:rPr b="1" dirty="0" kern="100" lang="fr-FR">
                <a:solidFill>
                  <a:srgbClr val="000000"/>
                </a:solidFill>
                <a:uFill>
                  <a:solidFill>
                    <a:srgbClr val="000000"/>
                  </a:solidFill>
                </a:uFill>
                <a:latin typeface="Arial" panose="020B0604020202020204" pitchFamily="34" charset="0"/>
                <a:ea typeface="Arial" panose="020B0604020202020204" pitchFamily="34" charset="0"/>
              </a:rPr>
              <a:t>Accompagner les acteurs de santé à tous les niveaux du système</a:t>
            </a:r>
          </a:p>
          <a:p>
            <a:pPr marL="488950">
              <a:lnSpc>
                <a:spcPct val="107000"/>
              </a:lnSpc>
              <a:spcAft>
                <a:spcPts val="675"/>
              </a:spcAft>
            </a:pPr>
            <a:r>
              <a:rPr b="1" dirty="0" kern="100" lang="fr-FR">
                <a:solidFill>
                  <a:srgbClr val="000000"/>
                </a:solidFill>
                <a:uFill>
                  <a:solidFill>
                    <a:srgbClr val="000000"/>
                  </a:solidFill>
                </a:uFill>
                <a:latin typeface="Arial" panose="020B0604020202020204" pitchFamily="34" charset="0"/>
                <a:ea typeface="Arial" panose="020B0604020202020204" pitchFamily="34" charset="0"/>
              </a:rPr>
              <a:t>         - niveau périphérique</a:t>
            </a:r>
          </a:p>
          <a:p>
            <a:pPr marL="488950">
              <a:lnSpc>
                <a:spcPct val="107000"/>
              </a:lnSpc>
              <a:spcAft>
                <a:spcPts val="675"/>
              </a:spcAft>
            </a:pPr>
            <a:r>
              <a:rPr b="1" dirty="0" kern="100" lang="fr-FR">
                <a:solidFill>
                  <a:srgbClr val="000000"/>
                </a:solidFill>
                <a:uFill>
                  <a:solidFill>
                    <a:srgbClr val="000000"/>
                  </a:solidFill>
                </a:uFill>
                <a:latin typeface="Arial" panose="020B0604020202020204" pitchFamily="34" charset="0"/>
                <a:ea typeface="Arial" panose="020B0604020202020204" pitchFamily="34" charset="0"/>
              </a:rPr>
              <a:t>          - niveau intermédiaire</a:t>
            </a:r>
          </a:p>
          <a:p>
            <a:pPr marL="488950">
              <a:lnSpc>
                <a:spcPct val="107000"/>
              </a:lnSpc>
              <a:spcAft>
                <a:spcPts val="675"/>
              </a:spcAft>
            </a:pPr>
            <a:r>
              <a:rPr b="1" dirty="0" kern="100" lang="fr-FR">
                <a:solidFill>
                  <a:srgbClr val="000000"/>
                </a:solidFill>
                <a:uFill>
                  <a:solidFill>
                    <a:srgbClr val="000000"/>
                  </a:solidFill>
                </a:uFill>
                <a:latin typeface="Arial" panose="020B0604020202020204" pitchFamily="34" charset="0"/>
                <a:ea typeface="Arial" panose="020B0604020202020204" pitchFamily="34" charset="0"/>
              </a:rPr>
              <a:t>          - niveau central</a:t>
            </a:r>
          </a:p>
          <a:p>
            <a:pPr indent="-285750" marL="774700">
              <a:lnSpc>
                <a:spcPct val="107000"/>
              </a:lnSpc>
              <a:spcAft>
                <a:spcPts val="675"/>
              </a:spcAft>
              <a:buFont typeface="Wingdings" panose="05000000000000000000" pitchFamily="2" charset="2"/>
              <a:buChar char="§"/>
            </a:pPr>
            <a:r>
              <a:rPr b="1" dirty="0" kern="100" lang="fr-FR">
                <a:solidFill>
                  <a:srgbClr val="000000"/>
                </a:solidFill>
                <a:uFill>
                  <a:solidFill>
                    <a:srgbClr val="000000"/>
                  </a:solidFill>
                </a:uFill>
                <a:latin typeface="Arial" panose="020B0604020202020204" pitchFamily="34" charset="0"/>
                <a:ea typeface="Arial" panose="020B0604020202020204" pitchFamily="34" charset="0"/>
              </a:rPr>
              <a:t>Mobilisation sociale contre la Dengue lors des activités masses</a:t>
            </a:r>
          </a:p>
          <a:p>
            <a:pPr marL="488950">
              <a:lnSpc>
                <a:spcPct val="107000"/>
              </a:lnSpc>
              <a:spcAft>
                <a:spcPts val="675"/>
              </a:spcAft>
            </a:pPr>
            <a:r>
              <a:rPr b="1" dirty="0" kern="100" lang="fr-FR">
                <a:solidFill>
                  <a:srgbClr val="000000"/>
                </a:solidFill>
                <a:uFill>
                  <a:solidFill>
                    <a:srgbClr val="000000"/>
                  </a:solidFill>
                </a:uFill>
                <a:latin typeface="Arial" panose="020B0604020202020204" pitchFamily="34" charset="0"/>
                <a:ea typeface="Arial" panose="020B0604020202020204" pitchFamily="34" charset="0"/>
              </a:rPr>
              <a:t>          </a:t>
            </a:r>
          </a:p>
          <a:p>
            <a:pPr marL="488950">
              <a:lnSpc>
                <a:spcPct val="107000"/>
              </a:lnSpc>
              <a:spcAft>
                <a:spcPts val="675"/>
              </a:spcAft>
            </a:pPr>
            <a:r>
              <a:rPr b="1" dirty="0" kern="100" lang="fr-FR">
                <a:solidFill>
                  <a:srgbClr val="000000"/>
                </a:solidFill>
                <a:uFill>
                  <a:solidFill>
                    <a:srgbClr val="000000"/>
                  </a:solidFill>
                </a:uFill>
                <a:latin typeface="Arial" panose="020B0604020202020204" pitchFamily="34" charset="0"/>
                <a:ea typeface="Arial" panose="020B0604020202020204" pitchFamily="34" charset="0"/>
              </a:rPr>
              <a:t>           </a:t>
            </a:r>
            <a:endParaRPr b="1" dirty="0" sz="1800" kern="100" lang="fr-FR" strike="noStrike" u="none">
              <a:solidFill>
                <a:srgbClr val="000000"/>
              </a:solidFill>
              <a:effectLst/>
              <a:uFill>
                <a:solidFill>
                  <a:srgbClr val="000000"/>
                </a:solidFill>
              </a:uFill>
              <a:latin typeface="Arial" panose="020B0604020202020204" pitchFamily="34" charset="0"/>
              <a:ea typeface="Arial" panose="020B0604020202020204" pitchFamily="34" charset="0"/>
            </a:endParaRPr>
          </a:p>
          <a:p>
            <a:pPr indent="-6350" marL="495300">
              <a:lnSpc>
                <a:spcPct val="107000"/>
              </a:lnSpc>
              <a:spcAft>
                <a:spcPts val="675"/>
              </a:spcAft>
            </a:pPr>
            <a:endParaRPr b="1" dirty="0" sz="1800" kern="100" lang="fr-FR" strike="noStrike" u="none">
              <a:solidFill>
                <a:srgbClr val="000000"/>
              </a:solidFill>
              <a:effectLst/>
              <a:uFill>
                <a:solidFill>
                  <a:srgbClr val="000000"/>
                </a:solidFill>
              </a:uFill>
              <a:latin typeface="Arial" panose="020B0604020202020204" pitchFamily="34" charset="0"/>
              <a:ea typeface="Arial" panose="020B0604020202020204" pitchFamily="34" charset="0"/>
            </a:endParaRPr>
          </a:p>
          <a:p>
            <a:pPr indent="-6350" marL="495300">
              <a:lnSpc>
                <a:spcPct val="107000"/>
              </a:lnSpc>
              <a:spcAft>
                <a:spcPts val="675"/>
              </a:spcAft>
            </a:pPr>
            <a:r>
              <a:rPr b="1" dirty="0" sz="1800" kern="100" lang="fr-BF" strike="noStrike" u="none">
                <a:solidFill>
                  <a:srgbClr val="000000"/>
                </a:solidFill>
                <a:effectLst/>
                <a:uFill>
                  <a:solidFill>
                    <a:srgbClr val="000000"/>
                  </a:solidFill>
                </a:uFill>
                <a:latin typeface="Arial" panose="020B0604020202020204" pitchFamily="34" charset="0"/>
                <a:ea typeface="Arial" panose="020B0604020202020204" pitchFamily="34" charset="0"/>
              </a:rPr>
              <a:t> </a:t>
            </a:r>
            <a:endParaRPr b="1" dirty="0" sz="1800" kern="100" lang="fr-BF" u="sng">
              <a:solidFill>
                <a:srgbClr val="000000"/>
              </a:solidFill>
              <a:effectLst/>
              <a:uFill>
                <a:solidFill>
                  <a:srgbClr val="000000"/>
                </a:solidFill>
              </a:uFill>
              <a:latin typeface="Arial" panose="020B0604020202020204" pitchFamily="34" charset="0"/>
              <a:ea typeface="Arial" panose="020B0604020202020204" pitchFamily="34" charset="0"/>
            </a:endParaRPr>
          </a:p>
        </p:txBody>
      </p:sp>
      <p:sp>
        <p:nvSpPr>
          <p:cNvPr id="1048683" name="Rectangle 4"/>
          <p:cNvSpPr>
            <a:spLocks noChangeArrowheads="1"/>
          </p:cNvSpPr>
          <p:nvPr/>
        </p:nvSpPr>
        <p:spPr bwMode="auto">
          <a:xfrm>
            <a:off x="3201988" y="2463531"/>
            <a:ext cx="11155680" cy="646331"/>
          </a:xfrm>
          <a:prstGeom prst="rect"/>
          <a:noFill/>
          <a:ln>
            <a:noFill/>
          </a:ln>
          <a:effectLst/>
        </p:spPr>
        <p:txBody>
          <a:bodyPr anchor="ctr" anchorCtr="0" bIns="45720" compatLnSpc="1" lIns="91440" numCol="1" rIns="91440" tIns="45720" vert="horz" wrap="square">
            <a:prstTxWarp prst="textNoShape"/>
            <a:spAutoFit/>
          </a:bodyPr>
          <a:p>
            <a:pPr algn="l" defTabSz="914400" eaLnBrk="0" fontAlgn="base" hangingPunct="0" indent="0" latinLnBrk="0" lvl="0" marL="0" marR="0" rtl="0">
              <a:lnSpc>
                <a:spcPct val="100000"/>
              </a:lnSpc>
              <a:spcBef>
                <a:spcPct val="0"/>
              </a:spcBef>
              <a:spcAft>
                <a:spcPct val="0"/>
              </a:spcAft>
              <a:buClrTx/>
              <a:buSzTx/>
              <a:buFontTx/>
              <a:buNone/>
            </a:pPr>
            <a:br>
              <a:rPr altLang="fr-BF" baseline="0" b="0" cap="none" sz="1800" i="0" kumimoji="0" lang="fr-BF" normalizeH="0" strike="noStrike" u="none">
                <a:ln>
                  <a:noFill/>
                </a:ln>
                <a:solidFill>
                  <a:schemeClr val="tx1"/>
                </a:solidFill>
                <a:effectLst/>
                <a:latin typeface="Arial" panose="020B0604020202020204" pitchFamily="34" charset="0"/>
              </a:rPr>
            </a:br>
            <a:endParaRPr altLang="fr-BF" baseline="0" b="0" cap="none" sz="1800" i="0" kumimoji="0" lang="fr-BF" normalizeH="0" strike="noStrike" u="none">
              <a:ln>
                <a:noFill/>
              </a:ln>
              <a:solidFill>
                <a:schemeClr val="tx1"/>
              </a:solidFill>
              <a:effectLst/>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sp>
        <p:nvSpPr>
          <p:cNvPr id="1048684" name="Titre 1"/>
          <p:cNvSpPr>
            <a:spLocks noGrp="1"/>
          </p:cNvSpPr>
          <p:nvPr>
            <p:ph type="title"/>
          </p:nvPr>
        </p:nvSpPr>
        <p:spPr>
          <a:xfrm>
            <a:off x="502920" y="342900"/>
            <a:ext cx="11155680" cy="936000"/>
          </a:xfrm>
          <a:ln w="38100"/>
        </p:spPr>
        <p:style>
          <a:lnRef idx="2">
            <a:schemeClr val="accent1"/>
          </a:lnRef>
          <a:fillRef idx="1">
            <a:schemeClr val="lt1"/>
          </a:fillRef>
          <a:effectRef idx="0">
            <a:schemeClr val="accent1"/>
          </a:effectRef>
          <a:fontRef idx="minor">
            <a:schemeClr val="dk1"/>
          </a:fontRef>
        </p:style>
        <p:txBody>
          <a:bodyPr>
            <a:noAutofit/>
          </a:bodyPr>
          <a:p>
            <a:pPr indent="-6350" marL="225425">
              <a:lnSpc>
                <a:spcPct val="111000"/>
              </a:lnSpc>
              <a:spcAft>
                <a:spcPts val="440"/>
              </a:spcAft>
            </a:pPr>
            <a:r>
              <a:rPr b="1" sz="4000" kern="100" lang="fr-BF">
                <a:solidFill>
                  <a:srgbClr val="000000"/>
                </a:solidFill>
                <a:effectLst/>
                <a:uFill>
                  <a:solidFill>
                    <a:srgbClr val="000000"/>
                  </a:solidFill>
                </a:uFill>
                <a:latin typeface="Arial" panose="020B0604020202020204" pitchFamily="34" charset="0"/>
                <a:ea typeface="Arial" panose="020B0604020202020204" pitchFamily="34" charset="0"/>
              </a:rPr>
              <a:t>CONCLUSION</a:t>
            </a:r>
            <a:r>
              <a:rPr b="1" sz="4000" kern="100" lang="fr-BF" strike="noStrike">
                <a:solidFill>
                  <a:srgbClr val="000000"/>
                </a:solidFill>
                <a:effectLst/>
                <a:uFill>
                  <a:solidFill>
                    <a:srgbClr val="000000"/>
                  </a:solidFill>
                </a:uFill>
                <a:latin typeface="Arial" panose="020B0604020202020204" pitchFamily="34" charset="0"/>
                <a:ea typeface="Arial" panose="020B0604020202020204" pitchFamily="34" charset="0"/>
              </a:rPr>
              <a:t> </a:t>
            </a:r>
            <a:endParaRPr b="1" sz="4000" kern="100" lang="fr-BF">
              <a:solidFill>
                <a:srgbClr val="000000"/>
              </a:solidFill>
              <a:effectLst/>
              <a:uFill>
                <a:solidFill>
                  <a:srgbClr val="000000"/>
                </a:solidFill>
              </a:uFill>
              <a:latin typeface="Arial" panose="020B0604020202020204" pitchFamily="34" charset="0"/>
              <a:ea typeface="Arial" panose="020B0604020202020204" pitchFamily="34" charset="0"/>
            </a:endParaRPr>
          </a:p>
        </p:txBody>
      </p:sp>
      <p:sp>
        <p:nvSpPr>
          <p:cNvPr id="1048685" name="Espace réservé du contenu 13"/>
          <p:cNvSpPr>
            <a:spLocks noGrp="1"/>
          </p:cNvSpPr>
          <p:nvPr>
            <p:ph idx="1"/>
          </p:nvPr>
        </p:nvSpPr>
        <p:spPr>
          <a:xfrm>
            <a:off x="502920" y="1417318"/>
            <a:ext cx="11155680" cy="5097782"/>
          </a:xfrm>
        </p:spPr>
        <p:txBody>
          <a:bodyPr>
            <a:noAutofit/>
          </a:bodyPr>
          <a:p>
            <a:pPr algn="just" indent="0" marL="219075" marR="2540">
              <a:lnSpc>
                <a:spcPct val="153000"/>
              </a:lnSpc>
              <a:spcAft>
                <a:spcPts val="935"/>
              </a:spcAft>
              <a:buNone/>
            </a:pPr>
            <a:r>
              <a:rPr b="1" dirty="0" sz="3200" kern="100" lang="fr-BF">
                <a:solidFill>
                  <a:srgbClr val="000000"/>
                </a:solidFill>
                <a:effectLst/>
                <a:latin typeface="Arial" panose="020B0604020202020204" pitchFamily="34" charset="0"/>
                <a:ea typeface="Arial" panose="020B0604020202020204" pitchFamily="34" charset="0"/>
              </a:rPr>
              <a:t> </a:t>
            </a:r>
          </a:p>
          <a:p>
            <a:pPr algn="just" indent="0" marL="45720">
              <a:buNone/>
            </a:pPr>
            <a:endParaRPr dirty="0" sz="3200" kern="100" lang="fr-BF">
              <a:solidFill>
                <a:srgbClr val="000000"/>
              </a:solidFill>
              <a:effectLst/>
              <a:latin typeface="Arial" panose="020B0604020202020204" pitchFamily="34" charset="0"/>
              <a:ea typeface="Arial" panose="020B0604020202020204" pitchFamily="34" charset="0"/>
            </a:endParaRPr>
          </a:p>
          <a:p>
            <a:pPr algn="just">
              <a:buFont typeface="Wingdings" panose="05000000000000000000" pitchFamily="2" charset="2"/>
              <a:buChar char="Ø"/>
            </a:pPr>
            <a:endParaRPr dirty="0" sz="3200" kern="100" lang="fr-BF">
              <a:solidFill>
                <a:srgbClr val="000000"/>
              </a:solidFill>
              <a:effectLst/>
              <a:latin typeface="Arial" panose="020B0604020202020204" pitchFamily="34" charset="0"/>
              <a:ea typeface="Arial" panose="020B0604020202020204" pitchFamily="34" charset="0"/>
            </a:endParaRPr>
          </a:p>
          <a:p>
            <a:pPr algn="ctr" indent="0" marL="45720">
              <a:buNone/>
            </a:pPr>
            <a:endParaRPr dirty="0" sz="3200" kern="100" lang="fr-BF">
              <a:solidFill>
                <a:srgbClr val="000000"/>
              </a:solidFill>
              <a:effectLst/>
              <a:latin typeface="Arial" panose="020B0604020202020204" pitchFamily="34" charset="0"/>
              <a:ea typeface="Arial" panose="020B0604020202020204" pitchFamily="34" charset="0"/>
            </a:endParaRPr>
          </a:p>
          <a:p>
            <a:pPr algn="ctr" indent="0" marL="45720">
              <a:buNone/>
            </a:pPr>
            <a:endParaRPr dirty="0" sz="3200" lang="fr-BF"/>
          </a:p>
        </p:txBody>
      </p:sp>
      <p:sp>
        <p:nvSpPr>
          <p:cNvPr id="1048686" name="ZoneTexte 4"/>
          <p:cNvSpPr txBox="1"/>
          <p:nvPr/>
        </p:nvSpPr>
        <p:spPr>
          <a:xfrm>
            <a:off x="502920" y="1391451"/>
            <a:ext cx="11148882" cy="5637249"/>
          </a:xfrm>
          <a:prstGeom prst="rect"/>
        </p:spPr>
        <p:style>
          <a:lnRef idx="2">
            <a:schemeClr val="accent1"/>
          </a:lnRef>
          <a:fillRef idx="1">
            <a:schemeClr val="lt1"/>
          </a:fillRef>
          <a:effectRef idx="0">
            <a:schemeClr val="accent1"/>
          </a:effectRef>
          <a:fontRef idx="minor">
            <a:schemeClr val="dk1"/>
          </a:fontRef>
        </p:style>
        <p:txBody>
          <a:bodyPr wrap="square">
            <a:spAutoFit/>
          </a:bodyPr>
          <a:p>
            <a:pPr algn="just" indent="-285750" marL="504825" marR="2540">
              <a:lnSpc>
                <a:spcPct val="153000"/>
              </a:lnSpc>
              <a:spcAft>
                <a:spcPts val="950"/>
              </a:spcAft>
              <a:buFont typeface="Wingdings" panose="05000000000000000000" pitchFamily="2" charset="2"/>
              <a:buChar char="Ø"/>
            </a:pPr>
            <a:r>
              <a:rPr dirty="0" kern="100" lang="fr-FR">
                <a:solidFill>
                  <a:srgbClr val="000000"/>
                </a:solidFill>
                <a:latin typeface="Arial" panose="020B0604020202020204" pitchFamily="34" charset="0"/>
                <a:ea typeface="Arial" panose="020B0604020202020204" pitchFamily="34" charset="0"/>
              </a:rPr>
              <a:t>Maladie virale</a:t>
            </a:r>
          </a:p>
          <a:p>
            <a:pPr algn="just" indent="-285750" marL="504825" marR="2540">
              <a:lnSpc>
                <a:spcPct val="153000"/>
              </a:lnSpc>
              <a:spcAft>
                <a:spcPts val="950"/>
              </a:spcAft>
              <a:buFont typeface="Wingdings" panose="05000000000000000000" pitchFamily="2" charset="2"/>
              <a:buChar char="Ø"/>
            </a:pPr>
            <a:r>
              <a:rPr dirty="0" kern="100" lang="fr-FR">
                <a:solidFill>
                  <a:srgbClr val="000000"/>
                </a:solidFill>
                <a:effectLst/>
                <a:latin typeface="Arial" panose="020B0604020202020204" pitchFamily="34" charset="0"/>
                <a:ea typeface="Arial" panose="020B0604020202020204" pitchFamily="34" charset="0"/>
              </a:rPr>
              <a:t>Transmission essentiellement pas la piqure de moustique infectée </a:t>
            </a:r>
            <a:r>
              <a:rPr dirty="0" kern="100" lang="fr-FR" err="1">
                <a:solidFill>
                  <a:srgbClr val="000000"/>
                </a:solidFill>
                <a:effectLst/>
                <a:latin typeface="Arial" panose="020B0604020202020204" pitchFamily="34" charset="0"/>
                <a:ea typeface="Arial" panose="020B0604020202020204" pitchFamily="34" charset="0"/>
              </a:rPr>
              <a:t>Aedes</a:t>
            </a:r>
            <a:r>
              <a:rPr dirty="0" kern="100" lang="fr-FR">
                <a:solidFill>
                  <a:srgbClr val="000000"/>
                </a:solidFill>
                <a:effectLst/>
                <a:latin typeface="Arial" panose="020B0604020202020204" pitchFamily="34" charset="0"/>
                <a:ea typeface="Arial" panose="020B0604020202020204" pitchFamily="34" charset="0"/>
              </a:rPr>
              <a:t> </a:t>
            </a:r>
            <a:r>
              <a:rPr dirty="0" kern="100" lang="fr-BF">
                <a:solidFill>
                  <a:srgbClr val="000000"/>
                </a:solidFill>
                <a:latin typeface="Arial" panose="020B0604020202020204" pitchFamily="34" charset="0"/>
                <a:ea typeface="Arial" panose="020B0604020202020204" pitchFamily="34" charset="0"/>
              </a:rPr>
              <a:t>aegypti</a:t>
            </a:r>
            <a:endParaRPr dirty="0" kern="100" lang="fr-FR">
              <a:solidFill>
                <a:srgbClr val="000000"/>
              </a:solidFill>
              <a:latin typeface="Arial" panose="020B0604020202020204" pitchFamily="34" charset="0"/>
              <a:ea typeface="Arial" panose="020B0604020202020204" pitchFamily="34" charset="0"/>
            </a:endParaRPr>
          </a:p>
          <a:p>
            <a:pPr algn="just" indent="-285750" marL="504825" marR="2540">
              <a:lnSpc>
                <a:spcPct val="153000"/>
              </a:lnSpc>
              <a:spcAft>
                <a:spcPts val="950"/>
              </a:spcAft>
              <a:buFont typeface="Wingdings" panose="05000000000000000000" pitchFamily="2" charset="2"/>
              <a:buChar char="Ø"/>
            </a:pPr>
            <a:r>
              <a:rPr dirty="0" kern="100" lang="fr-FR">
                <a:solidFill>
                  <a:srgbClr val="000000"/>
                </a:solidFill>
                <a:effectLst/>
                <a:latin typeface="Arial" panose="020B0604020202020204" pitchFamily="34" charset="0"/>
                <a:ea typeface="Arial" panose="020B0604020202020204" pitchFamily="34" charset="0"/>
              </a:rPr>
              <a:t>Symptômes peuvent être bénins dans la plupart  des cas ou malins pouvant entrainer la mort</a:t>
            </a:r>
          </a:p>
          <a:p>
            <a:pPr algn="just" indent="-285750" marL="504825" marR="2540">
              <a:lnSpc>
                <a:spcPct val="153000"/>
              </a:lnSpc>
              <a:spcAft>
                <a:spcPts val="950"/>
              </a:spcAft>
              <a:buFont typeface="Wingdings" panose="05000000000000000000" pitchFamily="2" charset="2"/>
              <a:buChar char="Ø"/>
            </a:pPr>
            <a:r>
              <a:rPr dirty="0" kern="100" lang="fr-FR">
                <a:solidFill>
                  <a:srgbClr val="000000"/>
                </a:solidFill>
                <a:latin typeface="Arial" panose="020B0604020202020204" pitchFamily="34" charset="0"/>
                <a:ea typeface="Arial" panose="020B0604020202020204" pitchFamily="34" charset="0"/>
              </a:rPr>
              <a:t>Traitement symptomatique </a:t>
            </a:r>
          </a:p>
          <a:p>
            <a:pPr algn="just" indent="-285750" marL="504825" marR="2540">
              <a:lnSpc>
                <a:spcPct val="153000"/>
              </a:lnSpc>
              <a:spcAft>
                <a:spcPts val="950"/>
              </a:spcAft>
              <a:buFont typeface="Wingdings" panose="05000000000000000000" pitchFamily="2" charset="2"/>
              <a:buChar char="Ø"/>
            </a:pPr>
            <a:r>
              <a:rPr dirty="0" kern="100" lang="fr-FR">
                <a:solidFill>
                  <a:srgbClr val="000000"/>
                </a:solidFill>
                <a:latin typeface="Arial" panose="020B0604020202020204" pitchFamily="34" charset="0"/>
                <a:ea typeface="Arial" panose="020B0604020202020204" pitchFamily="34" charset="0"/>
              </a:rPr>
              <a:t>Attention </a:t>
            </a:r>
            <a:r>
              <a:rPr kern="100" lang="fr-FR">
                <a:solidFill>
                  <a:srgbClr val="000000"/>
                </a:solidFill>
                <a:latin typeface="Arial" panose="020B0604020202020204" pitchFamily="34" charset="0"/>
                <a:ea typeface="Arial" panose="020B0604020202020204" pitchFamily="34" charset="0"/>
              </a:rPr>
              <a:t>à l’automédication</a:t>
            </a:r>
            <a:endParaRPr dirty="0" kern="100" lang="fr-FR">
              <a:solidFill>
                <a:srgbClr val="000000"/>
              </a:solidFill>
              <a:latin typeface="Arial" panose="020B0604020202020204" pitchFamily="34" charset="0"/>
              <a:ea typeface="Arial" panose="020B0604020202020204" pitchFamily="34" charset="0"/>
            </a:endParaRPr>
          </a:p>
          <a:p>
            <a:pPr algn="just" indent="-285750" marL="504825" marR="2540">
              <a:lnSpc>
                <a:spcPct val="153000"/>
              </a:lnSpc>
              <a:spcAft>
                <a:spcPts val="950"/>
              </a:spcAft>
              <a:buFont typeface="Wingdings" panose="05000000000000000000" pitchFamily="2" charset="2"/>
              <a:buChar char="Ø"/>
            </a:pPr>
            <a:r>
              <a:rPr dirty="0" kern="100" lang="fr-FR">
                <a:solidFill>
                  <a:srgbClr val="000000"/>
                </a:solidFill>
                <a:latin typeface="Arial" panose="020B0604020202020204" pitchFamily="34" charset="0"/>
                <a:ea typeface="Arial" panose="020B0604020202020204" pitchFamily="34" charset="0"/>
              </a:rPr>
              <a:t>Nécessité de mesures préventives individuelles et collectives</a:t>
            </a:r>
          </a:p>
          <a:p>
            <a:pPr algn="just" indent="-285750" marL="504825" marR="2540">
              <a:lnSpc>
                <a:spcPct val="153000"/>
              </a:lnSpc>
              <a:spcAft>
                <a:spcPts val="950"/>
              </a:spcAft>
              <a:buFont typeface="Wingdings" panose="05000000000000000000" pitchFamily="2" charset="2"/>
              <a:buChar char="Ø"/>
            </a:pPr>
            <a:r>
              <a:rPr dirty="0" kern="100" lang="fr-FR">
                <a:solidFill>
                  <a:srgbClr val="000000"/>
                </a:solidFill>
                <a:effectLst/>
                <a:latin typeface="Arial" panose="020B0604020202020204" pitchFamily="34" charset="0"/>
                <a:ea typeface="Arial" panose="020B0604020202020204" pitchFamily="34" charset="0"/>
              </a:rPr>
              <a:t>Hommes de medias doivent être briefés </a:t>
            </a:r>
            <a:endParaRPr dirty="0" kern="100" lang="fr-FR">
              <a:solidFill>
                <a:srgbClr val="000000"/>
              </a:solidFill>
              <a:latin typeface="Arial" panose="020B0604020202020204" pitchFamily="34" charset="0"/>
              <a:ea typeface="Arial" panose="020B0604020202020204" pitchFamily="34" charset="0"/>
            </a:endParaRPr>
          </a:p>
          <a:p>
            <a:pPr algn="just" indent="-285750" marL="504825" marR="2540">
              <a:lnSpc>
                <a:spcPct val="153000"/>
              </a:lnSpc>
              <a:spcAft>
                <a:spcPts val="950"/>
              </a:spcAft>
              <a:buFont typeface="Wingdings" panose="05000000000000000000" pitchFamily="2" charset="2"/>
              <a:buChar char="Ø"/>
            </a:pPr>
            <a:r>
              <a:rPr dirty="0" kern="100" lang="fr-FR">
                <a:solidFill>
                  <a:srgbClr val="000000"/>
                </a:solidFill>
                <a:latin typeface="Arial" panose="020B0604020202020204" pitchFamily="34" charset="0"/>
                <a:ea typeface="Arial" panose="020B0604020202020204" pitchFamily="34" charset="0"/>
              </a:rPr>
              <a:t>A</a:t>
            </a:r>
            <a:r>
              <a:rPr dirty="0" kern="100" lang="fr-FR">
                <a:solidFill>
                  <a:srgbClr val="000000"/>
                </a:solidFill>
                <a:effectLst/>
                <a:latin typeface="Arial" panose="020B0604020202020204" pitchFamily="34" charset="0"/>
                <a:ea typeface="Arial" panose="020B0604020202020204" pitchFamily="34" charset="0"/>
              </a:rPr>
              <a:t>ccompagner les agents de santé pour un changement de comportement social</a:t>
            </a:r>
          </a:p>
          <a:p>
            <a:pPr algn="just" indent="-6350" marL="225425" marR="2540">
              <a:lnSpc>
                <a:spcPct val="153000"/>
              </a:lnSpc>
              <a:spcAft>
                <a:spcPts val="950"/>
              </a:spcAft>
            </a:pPr>
            <a:endParaRPr dirty="0" i="1" kern="100" lang="fr-FR">
              <a:solidFill>
                <a:srgbClr val="000000"/>
              </a:solidFill>
              <a:effectLst/>
              <a:latin typeface="Arial" panose="020B0604020202020204" pitchFamily="34" charset="0"/>
              <a:ea typeface="Arial" panose="020B0604020202020204" pitchFamily="34" charset="0"/>
            </a:endParaRPr>
          </a:p>
          <a:p>
            <a:pPr algn="just" indent="-6350" marL="225425" marR="2540">
              <a:lnSpc>
                <a:spcPct val="153000"/>
              </a:lnSpc>
              <a:spcAft>
                <a:spcPts val="950"/>
              </a:spcAft>
            </a:pPr>
            <a:endParaRPr dirty="0" sz="2800" kern="100" lang="fr-BF">
              <a:solidFill>
                <a:srgbClr val="000000"/>
              </a:solidFill>
              <a:effectLst/>
              <a:latin typeface="Arial" panose="020B0604020202020204" pitchFamily="34" charset="0"/>
              <a:ea typeface="Arial" panose="020B0604020202020204" pitchFamily="34" charset="0"/>
            </a:endParaRPr>
          </a:p>
        </p:txBody>
      </p:sp>
      <p:sp>
        <p:nvSpPr>
          <p:cNvPr id="1048687" name="Rectangle 4"/>
          <p:cNvSpPr>
            <a:spLocks noChangeArrowheads="1"/>
          </p:cNvSpPr>
          <p:nvPr/>
        </p:nvSpPr>
        <p:spPr bwMode="auto">
          <a:xfrm>
            <a:off x="3201988" y="2463531"/>
            <a:ext cx="11155680" cy="646331"/>
          </a:xfrm>
          <a:prstGeom prst="rect"/>
          <a:noFill/>
          <a:ln>
            <a:noFill/>
          </a:ln>
          <a:effectLst/>
        </p:spPr>
        <p:txBody>
          <a:bodyPr anchor="ctr" anchorCtr="0" bIns="45720" compatLnSpc="1" lIns="91440" numCol="1" rIns="91440" tIns="45720" vert="horz" wrap="square">
            <a:prstTxWarp prst="textNoShape"/>
            <a:spAutoFit/>
          </a:bodyPr>
          <a:p>
            <a:pPr algn="l" defTabSz="914400" eaLnBrk="0" fontAlgn="base" hangingPunct="0" indent="0" latinLnBrk="0" lvl="0" marL="0" marR="0" rtl="0">
              <a:lnSpc>
                <a:spcPct val="100000"/>
              </a:lnSpc>
              <a:spcBef>
                <a:spcPct val="0"/>
              </a:spcBef>
              <a:spcAft>
                <a:spcPct val="0"/>
              </a:spcAft>
              <a:buClrTx/>
              <a:buSzTx/>
              <a:buFontTx/>
              <a:buNone/>
            </a:pPr>
            <a:br>
              <a:rPr altLang="fr-BF" baseline="0" b="0" cap="none" sz="1800" i="0" kumimoji="0" lang="fr-BF" normalizeH="0" strike="noStrike" u="none">
                <a:ln>
                  <a:noFill/>
                </a:ln>
                <a:solidFill>
                  <a:schemeClr val="tx1"/>
                </a:solidFill>
                <a:effectLst/>
                <a:latin typeface="Arial" panose="020B0604020202020204" pitchFamily="34" charset="0"/>
              </a:rPr>
            </a:br>
            <a:endParaRPr altLang="fr-BF" baseline="0" b="0" cap="none" sz="1800" i="0" kumimoji="0" lang="fr-BF" normalizeH="0" strike="noStrike" u="none">
              <a:ln>
                <a:noFill/>
              </a:ln>
              <a:solidFill>
                <a:schemeClr val="tx1"/>
              </a:solidFill>
              <a:effectLst/>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688" name="Titre 1"/>
          <p:cNvSpPr>
            <a:spLocks noGrp="1"/>
          </p:cNvSpPr>
          <p:nvPr>
            <p:ph type="title"/>
          </p:nvPr>
        </p:nvSpPr>
        <p:spPr/>
        <p:txBody>
          <a:bodyPr/>
          <a:p>
            <a:endParaRPr lang="fr-FR"/>
          </a:p>
        </p:txBody>
      </p:sp>
      <p:pic>
        <p:nvPicPr>
          <p:cNvPr id="2097157" name="Espace réservé du contenu 4"/>
          <p:cNvPicPr>
            <a:picLocks noChangeAspect="1" noGrp="1"/>
          </p:cNvPicPr>
          <p:nvPr>
            <p:ph idx="1"/>
          </p:nvPr>
        </p:nvPicPr>
        <p:blipFill>
          <a:blip xmlns:r="http://schemas.openxmlformats.org/officeDocument/2006/relationships" r:embed="rId1"/>
          <a:stretch>
            <a:fillRect/>
          </a:stretch>
        </p:blipFill>
        <p:spPr>
          <a:xfrm>
            <a:off x="4566726" y="2057400"/>
            <a:ext cx="3025210" cy="40386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689" name="Titre 1"/>
          <p:cNvSpPr>
            <a:spLocks noGrp="1"/>
          </p:cNvSpPr>
          <p:nvPr>
            <p:ph type="title"/>
          </p:nvPr>
        </p:nvSpPr>
        <p:spPr/>
        <p:txBody>
          <a:bodyPr/>
          <a:p>
            <a:endParaRPr lang="fr-FR"/>
          </a:p>
        </p:txBody>
      </p:sp>
      <p:pic>
        <p:nvPicPr>
          <p:cNvPr id="2097158" name="Espace réservé du contenu 4"/>
          <p:cNvPicPr>
            <a:picLocks noChangeAspect="1" noGrp="1"/>
          </p:cNvPicPr>
          <p:nvPr>
            <p:ph idx="1"/>
          </p:nvPr>
        </p:nvPicPr>
        <p:blipFill>
          <a:blip xmlns:r="http://schemas.openxmlformats.org/officeDocument/2006/relationships" r:embed="rId1"/>
          <a:stretch>
            <a:fillRect/>
          </a:stretch>
        </p:blipFill>
        <p:spPr>
          <a:xfrm>
            <a:off x="1591998" y="2057400"/>
            <a:ext cx="8974666" cy="40386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690" name="Titre 1"/>
          <p:cNvSpPr>
            <a:spLocks noGrp="1"/>
          </p:cNvSpPr>
          <p:nvPr>
            <p:ph type="title"/>
          </p:nvPr>
        </p:nvSpPr>
        <p:spPr/>
        <p:txBody>
          <a:bodyPr/>
          <a:p>
            <a:r>
              <a:rPr dirty="0" lang="fr-FR"/>
              <a:t>²</a:t>
            </a:r>
          </a:p>
        </p:txBody>
      </p:sp>
      <p:sp>
        <p:nvSpPr>
          <p:cNvPr id="1048691" name="Espace réservé du contenu 2"/>
          <p:cNvSpPr>
            <a:spLocks noGrp="1"/>
          </p:cNvSpPr>
          <p:nvPr>
            <p:ph idx="1"/>
          </p:nvPr>
        </p:nvSpPr>
        <p:spPr/>
        <p:txBody>
          <a:bodyPr>
            <a:normAutofit/>
          </a:bodyPr>
          <a:p>
            <a:pPr indent="0" marL="45720">
              <a:buNone/>
            </a:pPr>
            <a:r>
              <a:rPr dirty="0" sz="9600" lang="fr-FR"/>
              <a:t>           </a:t>
            </a:r>
            <a:r>
              <a:rPr dirty="0" sz="9600" lang="fr-FR">
                <a:solidFill>
                  <a:schemeClr val="tx1"/>
                </a:solidFill>
              </a:rPr>
              <a:t>MERCI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589" name="Titre 1"/>
          <p:cNvSpPr>
            <a:spLocks noGrp="1"/>
          </p:cNvSpPr>
          <p:nvPr>
            <p:ph type="title"/>
          </p:nvPr>
        </p:nvSpPr>
        <p:spPr>
          <a:xfrm>
            <a:off x="617220" y="289560"/>
            <a:ext cx="11087100" cy="739140"/>
          </a:xfrm>
        </p:spPr>
        <p:txBody>
          <a:bodyPr/>
          <a:p>
            <a:r>
              <a:rPr dirty="0" lang="fr-FR"/>
              <a:t>PLAN</a:t>
            </a:r>
            <a:endParaRPr dirty="0" lang="fr-BF"/>
          </a:p>
        </p:txBody>
      </p:sp>
      <p:sp>
        <p:nvSpPr>
          <p:cNvPr id="1048590" name="Espace réservé du contenu 2"/>
          <p:cNvSpPr>
            <a:spLocks noGrp="1"/>
          </p:cNvSpPr>
          <p:nvPr>
            <p:ph idx="1"/>
          </p:nvPr>
        </p:nvSpPr>
        <p:spPr>
          <a:xfrm>
            <a:off x="617220" y="1234440"/>
            <a:ext cx="11087100" cy="4861560"/>
          </a:xfrm>
        </p:spPr>
        <p:txBody>
          <a:bodyPr>
            <a:normAutofit/>
          </a:bodyPr>
          <a:p>
            <a:pPr lvl="1" marL="228600">
              <a:spcBef>
                <a:spcPts val="1400"/>
              </a:spcBef>
            </a:pPr>
            <a:r>
              <a:rPr dirty="0" sz="2400" lang="fr-FR">
                <a:solidFill>
                  <a:srgbClr val="000000"/>
                </a:solidFill>
                <a:latin typeface="Arial" panose="020B0604020202020204" pitchFamily="34" charset="0"/>
              </a:rPr>
              <a:t>MESURES PREVENTIVES</a:t>
            </a:r>
          </a:p>
          <a:p>
            <a:pPr lvl="1" marL="228600">
              <a:spcBef>
                <a:spcPts val="1400"/>
              </a:spcBef>
            </a:pPr>
            <a:r>
              <a:rPr dirty="0" sz="2400" lang="fr-FR">
                <a:solidFill>
                  <a:srgbClr val="000000"/>
                </a:solidFill>
                <a:latin typeface="Arial" panose="020B0604020202020204" pitchFamily="34" charset="0"/>
              </a:rPr>
              <a:t>Prévention individuelle</a:t>
            </a:r>
          </a:p>
          <a:p>
            <a:pPr lvl="1" marL="228600">
              <a:spcBef>
                <a:spcPts val="1400"/>
              </a:spcBef>
            </a:pPr>
            <a:r>
              <a:rPr dirty="0" sz="2400" lang="fr-FR">
                <a:solidFill>
                  <a:srgbClr val="000000"/>
                </a:solidFill>
                <a:latin typeface="Arial" panose="020B0604020202020204" pitchFamily="34" charset="0"/>
              </a:rPr>
              <a:t>Prévention collective</a:t>
            </a:r>
          </a:p>
          <a:p>
            <a:pPr lvl="1" marL="228600">
              <a:spcBef>
                <a:spcPts val="1400"/>
              </a:spcBef>
            </a:pPr>
            <a:r>
              <a:rPr dirty="0" sz="2400" lang="fr-FR">
                <a:solidFill>
                  <a:srgbClr val="000000"/>
                </a:solidFill>
                <a:latin typeface="Arial" panose="020B0604020202020204" pitchFamily="34" charset="0"/>
              </a:rPr>
              <a:t>ATTENTES</a:t>
            </a:r>
          </a:p>
          <a:p>
            <a:pPr lvl="1" marL="228600">
              <a:spcBef>
                <a:spcPts val="1400"/>
              </a:spcBef>
            </a:pPr>
            <a:r>
              <a:rPr dirty="0" sz="2400" lang="fr-FR">
                <a:solidFill>
                  <a:srgbClr val="000000"/>
                </a:solidFill>
                <a:latin typeface="Arial" panose="020B0604020202020204" pitchFamily="34" charset="0"/>
              </a:rPr>
              <a:t>CONCLUSION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599" name="Titre 1"/>
          <p:cNvSpPr>
            <a:spLocks noGrp="1"/>
          </p:cNvSpPr>
          <p:nvPr>
            <p:ph type="title"/>
          </p:nvPr>
        </p:nvSpPr>
        <p:spPr>
          <a:xfrm>
            <a:off x="571500" y="335280"/>
            <a:ext cx="11224260" cy="784860"/>
          </a:xfrm>
          <a:ln w="38100">
            <a:solidFill>
              <a:schemeClr val="tx2"/>
            </a:solidFill>
          </a:ln>
        </p:spPr>
        <p:txBody>
          <a:bodyPr/>
          <a:p>
            <a:r>
              <a:rPr dirty="0" lang="fr-FR"/>
              <a:t>Introduction 1/4)</a:t>
            </a:r>
            <a:endParaRPr dirty="0" lang="fr-BF"/>
          </a:p>
        </p:txBody>
      </p:sp>
      <p:sp>
        <p:nvSpPr>
          <p:cNvPr id="1048600" name="Espace réservé du contenu 2"/>
          <p:cNvSpPr>
            <a:spLocks noGrp="1"/>
          </p:cNvSpPr>
          <p:nvPr>
            <p:ph idx="1"/>
          </p:nvPr>
        </p:nvSpPr>
        <p:spPr>
          <a:xfrm>
            <a:off x="568852" y="960120"/>
            <a:ext cx="11051648" cy="5562600"/>
          </a:xfrm>
        </p:spPr>
        <p:txBody>
          <a:bodyPr>
            <a:noAutofit/>
          </a:bodyPr>
          <a:p>
            <a:pPr algn="just" indent="-6350" marL="6350" marR="2540">
              <a:lnSpc>
                <a:spcPct val="153000"/>
              </a:lnSpc>
              <a:spcAft>
                <a:spcPts val="935"/>
              </a:spcAft>
            </a:pPr>
            <a:r>
              <a:rPr dirty="0" sz="2800" kern="100" lang="fr-BF">
                <a:solidFill>
                  <a:srgbClr val="000000"/>
                </a:solidFill>
                <a:effectLst/>
                <a:latin typeface="Arial" panose="020B0604020202020204" pitchFamily="34" charset="0"/>
                <a:ea typeface="Arial" panose="020B0604020202020204" pitchFamily="34" charset="0"/>
              </a:rPr>
              <a:t>La dengue est  une maladie virale transmise à l’homme par des femelles  de moustiques </a:t>
            </a:r>
            <a:r>
              <a:rPr dirty="0" sz="2800" kern="100" lang="fr-FR">
                <a:solidFill>
                  <a:srgbClr val="000000"/>
                </a:solidFill>
                <a:effectLst/>
                <a:latin typeface="Arial" panose="020B0604020202020204" pitchFamily="34" charset="0"/>
                <a:ea typeface="Arial" panose="020B0604020202020204" pitchFamily="34" charset="0"/>
              </a:rPr>
              <a:t>infestées </a:t>
            </a:r>
            <a:r>
              <a:rPr dirty="0" sz="2800" kern="100" lang="fr-BF">
                <a:solidFill>
                  <a:srgbClr val="000000"/>
                </a:solidFill>
                <a:effectLst/>
                <a:latin typeface="Arial" panose="020B0604020202020204" pitchFamily="34" charset="0"/>
                <a:ea typeface="Arial" panose="020B0604020202020204" pitchFamily="34" charset="0"/>
              </a:rPr>
              <a:t>du genre </a:t>
            </a:r>
            <a:r>
              <a:rPr dirty="0" sz="2800" i="1" kern="100" lang="fr-BF">
                <a:solidFill>
                  <a:srgbClr val="000000"/>
                </a:solidFill>
                <a:effectLst/>
                <a:latin typeface="Arial" panose="020B0604020202020204" pitchFamily="34" charset="0"/>
                <a:ea typeface="Arial" panose="020B0604020202020204" pitchFamily="34" charset="0"/>
              </a:rPr>
              <a:t>Aedes</a:t>
            </a:r>
            <a:r>
              <a:rPr dirty="0" sz="2800" kern="100" lang="fr-BF">
                <a:solidFill>
                  <a:srgbClr val="000000"/>
                </a:solidFill>
                <a:effectLst/>
                <a:latin typeface="Arial" panose="020B0604020202020204" pitchFamily="34" charset="0"/>
                <a:ea typeface="Arial" panose="020B0604020202020204" pitchFamily="34" charset="0"/>
              </a:rPr>
              <a:t>. </a:t>
            </a:r>
            <a:endParaRPr dirty="0" sz="2800" kern="100" lang="fr-FR">
              <a:solidFill>
                <a:srgbClr val="000000"/>
              </a:solidFill>
              <a:effectLst/>
              <a:latin typeface="Arial" panose="020B0604020202020204" pitchFamily="34" charset="0"/>
              <a:ea typeface="Arial" panose="020B0604020202020204" pitchFamily="34" charset="0"/>
            </a:endParaRPr>
          </a:p>
          <a:p>
            <a:pPr algn="just" indent="-6350" marL="6350" marR="2540">
              <a:lnSpc>
                <a:spcPct val="153000"/>
              </a:lnSpc>
              <a:spcAft>
                <a:spcPts val="935"/>
              </a:spcAft>
            </a:pPr>
            <a:endParaRPr dirty="0" sz="2800" kern="100" lang="fr-FR">
              <a:solidFill>
                <a:srgbClr val="000000"/>
              </a:solidFill>
              <a:effectLst/>
              <a:latin typeface="Arial" panose="020B0604020202020204" pitchFamily="34" charset="0"/>
              <a:ea typeface="Arial" panose="020B0604020202020204" pitchFamily="34" charset="0"/>
            </a:endParaRPr>
          </a:p>
          <a:p>
            <a:pPr algn="just" indent="-6350" marL="6350" marR="2540">
              <a:lnSpc>
                <a:spcPct val="153000"/>
              </a:lnSpc>
              <a:spcAft>
                <a:spcPts val="935"/>
              </a:spcAft>
            </a:pPr>
            <a:endParaRPr dirty="0" sz="2800" kern="100" lang="fr-FR">
              <a:solidFill>
                <a:srgbClr val="000000"/>
              </a:solidFill>
              <a:effectLst/>
              <a:latin typeface="Arial" panose="020B0604020202020204" pitchFamily="34" charset="0"/>
              <a:ea typeface="Arial" panose="020B0604020202020204" pitchFamily="34" charset="0"/>
            </a:endParaRPr>
          </a:p>
          <a:p>
            <a:pPr algn="just" indent="-6350" marL="6350" marR="2540">
              <a:lnSpc>
                <a:spcPct val="153000"/>
              </a:lnSpc>
              <a:spcAft>
                <a:spcPts val="935"/>
              </a:spcAft>
            </a:pPr>
            <a:r>
              <a:rPr dirty="0" sz="2800" kern="100" lang="fr-BF">
                <a:solidFill>
                  <a:srgbClr val="000000"/>
                </a:solidFill>
                <a:effectLst/>
                <a:latin typeface="Arial" panose="020B0604020202020204" pitchFamily="34" charset="0"/>
                <a:ea typeface="Arial" panose="020B0604020202020204" pitchFamily="34" charset="0"/>
              </a:rPr>
              <a:t>une maladie tropicale négligée</a:t>
            </a:r>
            <a:r>
              <a:rPr dirty="0" sz="2800" kern="100" lang="fr-FR">
                <a:solidFill>
                  <a:srgbClr val="000000"/>
                </a:solidFill>
                <a:effectLst/>
                <a:latin typeface="Arial" panose="020B0604020202020204" pitchFamily="34" charset="0"/>
                <a:ea typeface="Arial" panose="020B0604020202020204" pitchFamily="34" charset="0"/>
              </a:rPr>
              <a:t> et</a:t>
            </a:r>
            <a:r>
              <a:rPr dirty="0" sz="2800" kern="100" lang="fr-BF">
                <a:solidFill>
                  <a:srgbClr val="000000"/>
                </a:solidFill>
                <a:effectLst/>
                <a:latin typeface="Arial" panose="020B0604020202020204" pitchFamily="34" charset="0"/>
                <a:ea typeface="Arial" panose="020B0604020202020204" pitchFamily="34" charset="0"/>
              </a:rPr>
              <a:t> </a:t>
            </a:r>
            <a:r>
              <a:rPr sz="2800" kern="100" lang="fr-BF">
                <a:solidFill>
                  <a:srgbClr val="000000"/>
                </a:solidFill>
                <a:effectLst/>
                <a:latin typeface="Arial" panose="020B0604020202020204" pitchFamily="34" charset="0"/>
                <a:ea typeface="Arial" panose="020B0604020202020204" pitchFamily="34" charset="0"/>
              </a:rPr>
              <a:t>ré-émergente.</a:t>
            </a:r>
            <a:endParaRPr dirty="0" sz="2800" kern="100" lang="fr-FR">
              <a:solidFill>
                <a:srgbClr val="000000"/>
              </a:solidFill>
              <a:effectLst/>
              <a:latin typeface="Arial" panose="020B0604020202020204" pitchFamily="34" charset="0"/>
              <a:ea typeface="Arial" panose="020B0604020202020204" pitchFamily="34" charset="0"/>
            </a:endParaRPr>
          </a:p>
          <a:p>
            <a:pPr algn="just" indent="-6350" marL="6350" marR="2540">
              <a:lnSpc>
                <a:spcPct val="153000"/>
              </a:lnSpc>
              <a:spcAft>
                <a:spcPts val="935"/>
              </a:spcAft>
            </a:pPr>
            <a:r>
              <a:rPr dirty="0" sz="2800" kern="100" lang="fr-BF">
                <a:solidFill>
                  <a:srgbClr val="000000"/>
                </a:solidFill>
                <a:effectLst/>
                <a:latin typeface="Arial" panose="020B0604020202020204" pitchFamily="34" charset="0"/>
                <a:ea typeface="Arial" panose="020B0604020202020204" pitchFamily="34" charset="0"/>
              </a:rPr>
              <a:t>Selon l’OMS d’importantes épidémies surviennent chaque année dans les caraïbes, en Asie, en Amérique latine et en Afrique . </a:t>
            </a:r>
          </a:p>
        </p:txBody>
      </p:sp>
      <p:pic>
        <p:nvPicPr>
          <p:cNvPr id="2097153" name="Image 3"/>
          <p:cNvPicPr>
            <a:picLocks noChangeAspect="1"/>
          </p:cNvPicPr>
          <p:nvPr/>
        </p:nvPicPr>
        <p:blipFill>
          <a:blip xmlns:r="http://schemas.openxmlformats.org/officeDocument/2006/relationships" r:embed="rId1"/>
          <a:stretch>
            <a:fillRect/>
          </a:stretch>
        </p:blipFill>
        <p:spPr>
          <a:xfrm>
            <a:off x="5184268" y="2541423"/>
            <a:ext cx="5422772" cy="2053437"/>
          </a:xfrm>
          <a:prstGeom prst="rect"/>
        </p:spPr>
      </p:pic>
      <p:sp>
        <p:nvSpPr>
          <p:cNvPr id="1048601" name="Rectangle 4"/>
          <p:cNvSpPr/>
          <p:nvPr/>
        </p:nvSpPr>
        <p:spPr>
          <a:xfrm>
            <a:off x="868680" y="3086100"/>
            <a:ext cx="3246120" cy="1036320"/>
          </a:xfrm>
          <a:prstGeom prst="rect"/>
          <a:ln>
            <a:solidFill>
              <a:srgbClr val="92D050"/>
            </a:solidFill>
          </a:ln>
        </p:spPr>
        <p:style>
          <a:lnRef idx="2">
            <a:schemeClr val="accent6"/>
          </a:lnRef>
          <a:fillRef idx="1">
            <a:schemeClr val="lt1"/>
          </a:fillRef>
          <a:effectRef idx="0">
            <a:schemeClr val="accent6"/>
          </a:effectRef>
          <a:fontRef idx="minor">
            <a:schemeClr val="dk1"/>
          </a:fontRef>
        </p:style>
        <p:txBody>
          <a:bodyPr anchor="ctr" rtlCol="0"/>
          <a:p>
            <a:pPr algn="ctr"/>
            <a:r>
              <a:rPr dirty="0" sz="2400" kern="100" lang="fr-BF">
                <a:solidFill>
                  <a:srgbClr val="000000"/>
                </a:solidFill>
                <a:effectLst/>
                <a:latin typeface="Arial" panose="020B0604020202020204" pitchFamily="34" charset="0"/>
                <a:ea typeface="Arial" panose="020B0604020202020204" pitchFamily="34" charset="0"/>
              </a:rPr>
              <a:t>Le vecteur principal</a:t>
            </a:r>
            <a:endParaRPr dirty="0" sz="2400" kern="100" lang="fr-FR">
              <a:solidFill>
                <a:srgbClr val="000000"/>
              </a:solidFill>
              <a:effectLst/>
              <a:latin typeface="Arial" panose="020B0604020202020204" pitchFamily="34" charset="0"/>
              <a:ea typeface="Arial" panose="020B0604020202020204" pitchFamily="34" charset="0"/>
            </a:endParaRPr>
          </a:p>
          <a:p>
            <a:pPr algn="ctr"/>
            <a:r>
              <a:rPr dirty="0" sz="2400" i="1" kern="100" lang="fr-BF">
                <a:solidFill>
                  <a:srgbClr val="000000"/>
                </a:solidFill>
                <a:effectLst/>
                <a:latin typeface="Arial" panose="020B0604020202020204" pitchFamily="34" charset="0"/>
                <a:ea typeface="Arial" panose="020B0604020202020204" pitchFamily="34" charset="0"/>
              </a:rPr>
              <a:t>Aedes </a:t>
            </a:r>
            <a:r>
              <a:rPr dirty="0" sz="2400" i="1" kern="100" lang="fr-BF" err="1">
                <a:solidFill>
                  <a:srgbClr val="000000"/>
                </a:solidFill>
                <a:effectLst/>
                <a:latin typeface="Arial" panose="020B0604020202020204" pitchFamily="34" charset="0"/>
                <a:ea typeface="Arial" panose="020B0604020202020204" pitchFamily="34" charset="0"/>
              </a:rPr>
              <a:t>aegypti</a:t>
            </a:r>
            <a:r>
              <a:rPr dirty="0" sz="2400" kern="100" lang="fr-BF">
                <a:solidFill>
                  <a:srgbClr val="000000"/>
                </a:solidFill>
                <a:effectLst/>
                <a:latin typeface="Arial" panose="020B0604020202020204" pitchFamily="34" charset="0"/>
                <a:ea typeface="Arial" panose="020B0604020202020204" pitchFamily="34" charset="0"/>
              </a:rPr>
              <a:t>.</a:t>
            </a:r>
            <a:endParaRPr dirty="0" sz="2400" lang="fr-BF"/>
          </a:p>
        </p:txBody>
      </p:sp>
      <p:cxnSp>
        <p:nvCxnSpPr>
          <p:cNvPr id="3145729" name="Connecteur droit avec flèche 6"/>
          <p:cNvCxnSpPr>
            <a:cxnSpLocks/>
          </p:cNvCxnSpPr>
          <p:nvPr/>
        </p:nvCxnSpPr>
        <p:spPr>
          <a:xfrm>
            <a:off x="4114800" y="3558540"/>
            <a:ext cx="1069468" cy="7620"/>
          </a:xfrm>
          <a:prstGeom prst="straightConnector1"/>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02" name="Titre 1"/>
          <p:cNvSpPr>
            <a:spLocks noGrp="1"/>
          </p:cNvSpPr>
          <p:nvPr>
            <p:ph type="title"/>
          </p:nvPr>
        </p:nvSpPr>
        <p:spPr>
          <a:xfrm>
            <a:off x="571500" y="449580"/>
            <a:ext cx="10447020" cy="1036320"/>
          </a:xfrm>
          <a:ln w="28575">
            <a:solidFill>
              <a:schemeClr val="tx2"/>
            </a:solidFill>
          </a:ln>
        </p:spPr>
        <p:txBody>
          <a:bodyPr/>
          <a:p>
            <a:r>
              <a:rPr dirty="0" lang="fr-FR"/>
              <a:t>Introduction (2/3)</a:t>
            </a:r>
            <a:endParaRPr dirty="0" lang="fr-BF"/>
          </a:p>
        </p:txBody>
      </p:sp>
      <p:sp>
        <p:nvSpPr>
          <p:cNvPr id="1048603" name="Espace réservé du contenu 2"/>
          <p:cNvSpPr>
            <a:spLocks noGrp="1"/>
          </p:cNvSpPr>
          <p:nvPr>
            <p:ph idx="1"/>
          </p:nvPr>
        </p:nvSpPr>
        <p:spPr>
          <a:xfrm>
            <a:off x="568852" y="1485900"/>
            <a:ext cx="11051648" cy="4610100"/>
          </a:xfrm>
        </p:spPr>
        <p:txBody>
          <a:bodyPr>
            <a:noAutofit/>
          </a:bodyPr>
          <a:p>
            <a:pPr algn="just" indent="-6350" marL="6350" marR="2540">
              <a:lnSpc>
                <a:spcPct val="153000"/>
              </a:lnSpc>
              <a:spcAft>
                <a:spcPts val="935"/>
              </a:spcAft>
            </a:pPr>
            <a:r>
              <a:rPr dirty="0" sz="2400" kern="100" lang="fr-BF">
                <a:solidFill>
                  <a:srgbClr val="000000"/>
                </a:solidFill>
                <a:effectLst/>
                <a:latin typeface="Arial" panose="020B0604020202020204" pitchFamily="34" charset="0"/>
                <a:ea typeface="Arial" panose="020B0604020202020204" pitchFamily="34" charset="0"/>
              </a:rPr>
              <a:t>Plusieurs cas de dengue ont été rapportés au Burkina Faso en 1925, 1980, 2000, 2013, et récemment une flambée en 2016  ayant justifié la mise en place d’un système de surveillance . </a:t>
            </a:r>
            <a:endParaRPr dirty="0" sz="2400" kern="100" lang="fr-FR">
              <a:solidFill>
                <a:srgbClr val="000000"/>
              </a:solidFill>
              <a:effectLst/>
              <a:latin typeface="Arial" panose="020B0604020202020204" pitchFamily="34" charset="0"/>
              <a:ea typeface="Arial" panose="020B0604020202020204" pitchFamily="34" charset="0"/>
            </a:endParaRPr>
          </a:p>
          <a:p>
            <a:pPr algn="just" indent="-6350" marL="6350" marR="2540">
              <a:lnSpc>
                <a:spcPct val="153000"/>
              </a:lnSpc>
              <a:spcAft>
                <a:spcPts val="935"/>
              </a:spcAft>
            </a:pPr>
            <a:r>
              <a:rPr dirty="0" sz="2400" kern="100" lang="fr-BF">
                <a:solidFill>
                  <a:srgbClr val="000000"/>
                </a:solidFill>
                <a:effectLst/>
                <a:latin typeface="Arial" panose="020B0604020202020204" pitchFamily="34" charset="0"/>
                <a:ea typeface="Arial" panose="020B0604020202020204" pitchFamily="34" charset="0"/>
              </a:rPr>
              <a:t>Des insuffisances dans la prise en charge thérapeutique et l’automédication sont fréquemment rencontrées avec parfois des conséquences désastreuses. </a:t>
            </a:r>
            <a:endParaRPr dirty="0" sz="2400" kern="100" lang="fr-FR">
              <a:solidFill>
                <a:srgbClr val="000000"/>
              </a:solidFill>
              <a:effectLst/>
              <a:latin typeface="Arial" panose="020B0604020202020204" pitchFamily="34" charset="0"/>
              <a:ea typeface="Arial" panose="020B0604020202020204" pitchFamily="34" charset="0"/>
            </a:endParaRPr>
          </a:p>
          <a:p>
            <a:pPr algn="just" indent="0" marL="0" marR="2540">
              <a:lnSpc>
                <a:spcPct val="153000"/>
              </a:lnSpc>
              <a:spcAft>
                <a:spcPts val="935"/>
              </a:spcAft>
              <a:buNone/>
            </a:pPr>
            <a:r>
              <a:rPr dirty="0" sz="2400" kern="100" lang="fr-BF">
                <a:solidFill>
                  <a:srgbClr val="000000"/>
                </a:solidFill>
                <a:effectLst/>
                <a:latin typeface="Arial" panose="020B0604020202020204" pitchFamily="34" charset="0"/>
                <a:ea typeface="Arial" panose="020B0604020202020204"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04" name="Titre 1"/>
          <p:cNvSpPr>
            <a:spLocks noGrp="1"/>
          </p:cNvSpPr>
          <p:nvPr>
            <p:ph type="title"/>
          </p:nvPr>
        </p:nvSpPr>
        <p:spPr>
          <a:xfrm>
            <a:off x="571500" y="312625"/>
            <a:ext cx="10447020" cy="716280"/>
          </a:xfrm>
          <a:ln w="38100">
            <a:solidFill>
              <a:schemeClr val="tx2"/>
            </a:solidFill>
          </a:ln>
        </p:spPr>
        <p:txBody>
          <a:bodyPr/>
          <a:p>
            <a:r>
              <a:rPr dirty="0" lang="fr-FR"/>
              <a:t>Introduction (3/4)</a:t>
            </a:r>
            <a:endParaRPr dirty="0" lang="fr-BF"/>
          </a:p>
        </p:txBody>
      </p:sp>
      <p:sp>
        <p:nvSpPr>
          <p:cNvPr id="1048605" name="Espace réservé du contenu 2"/>
          <p:cNvSpPr>
            <a:spLocks noGrp="1"/>
          </p:cNvSpPr>
          <p:nvPr>
            <p:ph idx="1"/>
          </p:nvPr>
        </p:nvSpPr>
        <p:spPr>
          <a:xfrm>
            <a:off x="571500" y="1303020"/>
            <a:ext cx="11064240" cy="5067300"/>
          </a:xfrm>
        </p:spPr>
        <p:txBody>
          <a:bodyPr>
            <a:normAutofit/>
          </a:bodyPr>
          <a:p>
            <a:pPr algn="just"/>
            <a:r>
              <a:rPr dirty="0" sz="2400" lang="fr-BF">
                <a:solidFill>
                  <a:srgbClr val="000000"/>
                </a:solidFill>
                <a:effectLst/>
                <a:latin typeface="Arial" panose="020B0604020202020204" pitchFamily="34" charset="0"/>
                <a:ea typeface="Arial" panose="020B0604020202020204" pitchFamily="34" charset="0"/>
              </a:rPr>
              <a:t>Pour mieux orienter les agents de santé dans la prise en charge, le ministère </a:t>
            </a:r>
            <a:r>
              <a:rPr dirty="0" sz="2400" lang="fr-FR">
                <a:solidFill>
                  <a:srgbClr val="000000"/>
                </a:solidFill>
                <a:latin typeface="Arial" panose="020B0604020202020204" pitchFamily="34" charset="0"/>
                <a:ea typeface="Arial" panose="020B0604020202020204" pitchFamily="34" charset="0"/>
              </a:rPr>
              <a:t>de</a:t>
            </a:r>
            <a:r>
              <a:rPr dirty="0" sz="2400" lang="fr-BF">
                <a:solidFill>
                  <a:srgbClr val="000000"/>
                </a:solidFill>
                <a:effectLst/>
                <a:latin typeface="Arial" panose="020B0604020202020204" pitchFamily="34" charset="0"/>
                <a:ea typeface="Arial" panose="020B0604020202020204" pitchFamily="34" charset="0"/>
              </a:rPr>
              <a:t> la santé à travers le Programme national de lutte contre les maladies tropicales négligées (PNMTN) </a:t>
            </a:r>
            <a:r>
              <a:rPr dirty="0" sz="2400" lang="fr-FR">
                <a:solidFill>
                  <a:srgbClr val="000000"/>
                </a:solidFill>
                <a:effectLst/>
                <a:latin typeface="Arial" panose="020B0604020202020204" pitchFamily="34" charset="0"/>
                <a:ea typeface="Arial" panose="020B0604020202020204" pitchFamily="34" charset="0"/>
              </a:rPr>
              <a:t>et </a:t>
            </a:r>
            <a:r>
              <a:rPr dirty="0" sz="2400" lang="fr-BF">
                <a:solidFill>
                  <a:srgbClr val="000000"/>
                </a:solidFill>
                <a:effectLst/>
                <a:latin typeface="Arial" panose="020B0604020202020204" pitchFamily="34" charset="0"/>
                <a:ea typeface="Arial" panose="020B0604020202020204" pitchFamily="34" charset="0"/>
              </a:rPr>
              <a:t>de la Direction de la </a:t>
            </a:r>
            <a:r>
              <a:rPr dirty="0" sz="2400" lang="fr-FR">
                <a:solidFill>
                  <a:srgbClr val="000000"/>
                </a:solidFill>
                <a:effectLst/>
                <a:latin typeface="Arial" panose="020B0604020202020204" pitchFamily="34" charset="0"/>
                <a:ea typeface="Arial" panose="020B0604020202020204" pitchFamily="34" charset="0"/>
              </a:rPr>
              <a:t>protection de la santé de la population </a:t>
            </a:r>
            <a:r>
              <a:rPr dirty="0" sz="2400" lang="fr-BF">
                <a:solidFill>
                  <a:srgbClr val="000000"/>
                </a:solidFill>
                <a:effectLst/>
                <a:latin typeface="Arial" panose="020B0604020202020204" pitchFamily="34" charset="0"/>
                <a:ea typeface="Arial" panose="020B0604020202020204" pitchFamily="34" charset="0"/>
              </a:rPr>
              <a:t>(D</a:t>
            </a:r>
            <a:r>
              <a:rPr dirty="0" sz="2400" lang="fr-FR">
                <a:solidFill>
                  <a:srgbClr val="000000"/>
                </a:solidFill>
                <a:effectLst/>
                <a:latin typeface="Arial" panose="020B0604020202020204" pitchFamily="34" charset="0"/>
                <a:ea typeface="Arial" panose="020B0604020202020204" pitchFamily="34" charset="0"/>
              </a:rPr>
              <a:t>PSP</a:t>
            </a:r>
            <a:r>
              <a:rPr dirty="0" sz="2400" lang="fr-BF">
                <a:solidFill>
                  <a:srgbClr val="000000"/>
                </a:solidFill>
                <a:effectLst/>
                <a:latin typeface="Arial" panose="020B0604020202020204" pitchFamily="34" charset="0"/>
                <a:ea typeface="Arial" panose="020B0604020202020204" pitchFamily="34" charset="0"/>
              </a:rPr>
              <a:t>) </a:t>
            </a:r>
            <a:r>
              <a:rPr dirty="0" sz="2400" lang="fr-FR">
                <a:solidFill>
                  <a:srgbClr val="000000"/>
                </a:solidFill>
                <a:latin typeface="Arial" panose="020B0604020202020204" pitchFamily="34" charset="0"/>
                <a:ea typeface="Arial" panose="020B0604020202020204" pitchFamily="34" charset="0"/>
              </a:rPr>
              <a:t>a mis à</a:t>
            </a:r>
            <a:r>
              <a:rPr dirty="0" sz="2400" lang="fr-BF">
                <a:solidFill>
                  <a:srgbClr val="000000"/>
                </a:solidFill>
                <a:effectLst/>
                <a:latin typeface="Arial" panose="020B0604020202020204" pitchFamily="34" charset="0"/>
                <a:ea typeface="Arial" panose="020B0604020202020204" pitchFamily="34" charset="0"/>
              </a:rPr>
              <a:t> la disposition du personnel soignant une série de documentation sur la dengue</a:t>
            </a:r>
            <a:r>
              <a:rPr dirty="0" sz="2400" lang="fr-FR">
                <a:solidFill>
                  <a:srgbClr val="000000"/>
                </a:solidFill>
                <a:effectLst/>
                <a:latin typeface="Arial" panose="020B0604020202020204" pitchFamily="34" charset="0"/>
                <a:ea typeface="Arial" panose="020B0604020202020204" pitchFamily="34" charset="0"/>
              </a:rPr>
              <a:t>:</a:t>
            </a:r>
          </a:p>
          <a:p>
            <a:pPr algn="just" indent="0" marL="45720">
              <a:buNone/>
            </a:pPr>
            <a:endParaRPr dirty="0" sz="2400" lang="fr-FR">
              <a:solidFill>
                <a:srgbClr val="000000"/>
              </a:solidFill>
              <a:effectLst/>
              <a:latin typeface="Arial" panose="020B0604020202020204" pitchFamily="34" charset="0"/>
              <a:ea typeface="Arial" panose="020B0604020202020204" pitchFamily="34" charset="0"/>
            </a:endParaRPr>
          </a:p>
          <a:p>
            <a:pPr algn="just" lvl="1">
              <a:buFont typeface="Wingdings" panose="05000000000000000000" pitchFamily="2" charset="2"/>
              <a:buChar char="Ø"/>
            </a:pPr>
            <a:r>
              <a:rPr dirty="0" sz="2200" lang="fr-BF">
                <a:solidFill>
                  <a:srgbClr val="000000"/>
                </a:solidFill>
                <a:effectLst/>
                <a:latin typeface="Arial" panose="020B0604020202020204" pitchFamily="34" charset="0"/>
                <a:ea typeface="Arial" panose="020B0604020202020204" pitchFamily="34" charset="0"/>
              </a:rPr>
              <a:t>les directives nationales de prise en charge des cas de dengue au B</a:t>
            </a:r>
            <a:r>
              <a:rPr dirty="0" sz="2200" lang="fr-FR">
                <a:solidFill>
                  <a:srgbClr val="000000"/>
                </a:solidFill>
                <a:effectLst/>
                <a:latin typeface="Arial" panose="020B0604020202020204" pitchFamily="34" charset="0"/>
                <a:ea typeface="Arial" panose="020B0604020202020204" pitchFamily="34" charset="0"/>
              </a:rPr>
              <a:t> </a:t>
            </a:r>
            <a:r>
              <a:rPr dirty="0" sz="2200" lang="fr-BF">
                <a:solidFill>
                  <a:srgbClr val="000000"/>
                </a:solidFill>
                <a:effectLst/>
                <a:latin typeface="Arial" panose="020B0604020202020204" pitchFamily="34" charset="0"/>
                <a:ea typeface="Arial" panose="020B0604020202020204" pitchFamily="34" charset="0"/>
              </a:rPr>
              <a:t>F</a:t>
            </a:r>
            <a:endParaRPr dirty="0" sz="2200" lang="fr-FR">
              <a:solidFill>
                <a:srgbClr val="000000"/>
              </a:solidFill>
              <a:effectLst/>
              <a:latin typeface="Arial" panose="020B0604020202020204" pitchFamily="34" charset="0"/>
              <a:ea typeface="Arial" panose="020B0604020202020204" pitchFamily="34" charset="0"/>
            </a:endParaRPr>
          </a:p>
          <a:p>
            <a:pPr algn="just" lvl="1">
              <a:buFont typeface="Wingdings" panose="05000000000000000000" pitchFamily="2" charset="2"/>
              <a:buChar char="Ø"/>
            </a:pPr>
            <a:r>
              <a:rPr dirty="0" sz="2200" lang="fr-BF">
                <a:solidFill>
                  <a:srgbClr val="000000"/>
                </a:solidFill>
                <a:effectLst/>
                <a:latin typeface="Arial" panose="020B0604020202020204" pitchFamily="34" charset="0"/>
                <a:ea typeface="Arial" panose="020B0604020202020204" pitchFamily="34" charset="0"/>
              </a:rPr>
              <a:t>un guide de diagnostic et de traitement de la dengue.</a:t>
            </a:r>
            <a:endParaRPr dirty="0" sz="2200" lang="fr-FR">
              <a:solidFill>
                <a:srgbClr val="000000"/>
              </a:solidFill>
              <a:effectLst/>
              <a:latin typeface="Arial" panose="020B0604020202020204" pitchFamily="34" charset="0"/>
              <a:ea typeface="Arial" panose="020B0604020202020204" pitchFamily="34" charset="0"/>
            </a:endParaRPr>
          </a:p>
          <a:p>
            <a:pPr algn="just" lvl="1">
              <a:buFont typeface="Wingdings" panose="05000000000000000000" pitchFamily="2" charset="2"/>
              <a:buChar char="Ø"/>
            </a:pPr>
            <a:endParaRPr dirty="0" sz="2200" lang="fr-FR">
              <a:solidFill>
                <a:srgbClr val="000000"/>
              </a:solidFill>
              <a:effectLst/>
              <a:latin typeface="Arial" panose="020B0604020202020204" pitchFamily="34" charset="0"/>
              <a:ea typeface="Arial" panose="020B0604020202020204" pitchFamily="34" charset="0"/>
            </a:endParaRPr>
          </a:p>
        </p:txBody>
      </p:sp>
      <p:pic>
        <p:nvPicPr>
          <p:cNvPr id="2097154" name="Image 4"/>
          <p:cNvPicPr>
            <a:picLocks noChangeAspect="1"/>
          </p:cNvPicPr>
          <p:nvPr/>
        </p:nvPicPr>
        <p:blipFill>
          <a:blip xmlns:r="http://schemas.openxmlformats.org/officeDocument/2006/relationships" r:embed="rId1"/>
          <a:stretch>
            <a:fillRect/>
          </a:stretch>
        </p:blipFill>
        <p:spPr>
          <a:xfrm>
            <a:off x="7795260" y="4206237"/>
            <a:ext cx="1828800" cy="2128568"/>
          </a:xfrm>
          <a:prstGeom prst="rect"/>
        </p:spPr>
      </p:pic>
      <p:sp>
        <p:nvSpPr>
          <p:cNvPr id="1048606" name="ZoneTexte 5"/>
          <p:cNvSpPr txBox="1"/>
          <p:nvPr/>
        </p:nvSpPr>
        <p:spPr>
          <a:xfrm>
            <a:off x="1417320" y="4389120"/>
            <a:ext cx="3566160" cy="2123658"/>
          </a:xfrm>
          <a:prstGeom prst="rect"/>
          <a:noFill/>
        </p:spPr>
        <p:txBody>
          <a:bodyPr rtlCol="0" wrap="square">
            <a:spAutoFit/>
          </a:bodyPr>
          <a:p>
            <a:r>
              <a:rPr dirty="0" sz="2200" lang="fr-FR">
                <a:solidFill>
                  <a:srgbClr val="000000"/>
                </a:solidFill>
                <a:latin typeface="Arial" panose="020B0604020202020204" pitchFamily="34" charset="0"/>
                <a:ea typeface="Arial" panose="020B0604020202020204" pitchFamily="34" charset="0"/>
              </a:rPr>
              <a:t>Ce </a:t>
            </a:r>
            <a:r>
              <a:rPr dirty="0" sz="2200" lang="fr-FR">
                <a:solidFill>
                  <a:srgbClr val="000000"/>
                </a:solidFill>
                <a:effectLst/>
                <a:latin typeface="Arial" panose="020B0604020202020204" pitchFamily="34" charset="0"/>
                <a:ea typeface="Arial" panose="020B0604020202020204" pitchFamily="34" charset="0"/>
              </a:rPr>
              <a:t>Guide </a:t>
            </a:r>
            <a:r>
              <a:rPr dirty="0" sz="2200" lang="fr-BF">
                <a:solidFill>
                  <a:srgbClr val="000000"/>
                </a:solidFill>
                <a:effectLst/>
                <a:latin typeface="Arial" panose="020B0604020202020204" pitchFamily="34" charset="0"/>
                <a:ea typeface="Arial" panose="020B0604020202020204" pitchFamily="34" charset="0"/>
              </a:rPr>
              <a:t>permet de standardiser la prise en charge des cas à tous les niveaux du système de santé.</a:t>
            </a:r>
            <a:r>
              <a:rPr dirty="0" sz="2200" lang="fr-FR">
                <a:solidFill>
                  <a:srgbClr val="000000"/>
                </a:solidFill>
                <a:latin typeface="Arial" panose="020B0604020202020204" pitchFamily="34" charset="0"/>
                <a:ea typeface="Arial" panose="020B0604020202020204" pitchFamily="34" charset="0"/>
              </a:rPr>
              <a:t>(révisé en septembre 2023)</a:t>
            </a:r>
            <a:endParaRPr dirty="0" sz="2200" lang="fr-BF"/>
          </a:p>
        </p:txBody>
      </p:sp>
      <p:cxnSp>
        <p:nvCxnSpPr>
          <p:cNvPr id="3145730" name="Connecteur droit avec flèche 7"/>
          <p:cNvCxnSpPr>
            <a:cxnSpLocks/>
            <a:stCxn id="1048606" idx="3"/>
            <a:endCxn id="2097154" idx="1"/>
          </p:cNvCxnSpPr>
          <p:nvPr/>
        </p:nvCxnSpPr>
        <p:spPr>
          <a:xfrm flipV="1">
            <a:off x="4983480" y="5270521"/>
            <a:ext cx="2811780" cy="180428"/>
          </a:xfrm>
          <a:prstGeom prst="straightConnector1"/>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07" name="Titre 1"/>
          <p:cNvSpPr>
            <a:spLocks noGrp="1"/>
          </p:cNvSpPr>
          <p:nvPr>
            <p:ph type="title"/>
          </p:nvPr>
        </p:nvSpPr>
        <p:spPr>
          <a:xfrm>
            <a:off x="571500" y="312420"/>
            <a:ext cx="10447020" cy="716280"/>
          </a:xfrm>
          <a:ln w="38100">
            <a:solidFill>
              <a:srgbClr val="0070C0"/>
            </a:solidFill>
          </a:ln>
        </p:spPr>
        <p:txBody>
          <a:bodyPr/>
          <a:p>
            <a:r>
              <a:rPr dirty="0" lang="fr-FR"/>
              <a:t>Introduction (4/4)</a:t>
            </a:r>
            <a:endParaRPr dirty="0" lang="fr-BF"/>
          </a:p>
        </p:txBody>
      </p:sp>
      <p:sp>
        <p:nvSpPr>
          <p:cNvPr id="1048608" name="Espace réservé du contenu 2"/>
          <p:cNvSpPr>
            <a:spLocks noGrp="1"/>
          </p:cNvSpPr>
          <p:nvPr>
            <p:ph idx="1"/>
          </p:nvPr>
        </p:nvSpPr>
        <p:spPr>
          <a:xfrm>
            <a:off x="551180" y="1303020"/>
            <a:ext cx="11064240" cy="5067300"/>
          </a:xfrm>
        </p:spPr>
        <p:txBody>
          <a:bodyPr>
            <a:normAutofit/>
          </a:bodyPr>
          <a:p>
            <a:pPr algn="just" indent="0" marL="45720">
              <a:buNone/>
            </a:pPr>
            <a:r>
              <a:rPr b="1" dirty="0" sz="2400" i="1" lang="fr-FR">
                <a:solidFill>
                  <a:srgbClr val="000000"/>
                </a:solidFill>
                <a:latin typeface="Arial" panose="020B0604020202020204" pitchFamily="34" charset="0"/>
                <a:ea typeface="Arial" panose="020B0604020202020204" pitchFamily="34" charset="0"/>
              </a:rPr>
              <a:t>Au niveau National: semaine S49 (04/12/2023 au 10/12/2023=5019 cas suspects, 2178 cas probables et 12 décès.</a:t>
            </a:r>
          </a:p>
          <a:p>
            <a:pPr algn="just" indent="0" marL="45720">
              <a:buNone/>
            </a:pPr>
            <a:r>
              <a:rPr b="1" dirty="0" sz="2400" i="1" lang="fr-FR">
                <a:solidFill>
                  <a:schemeClr val="tx1"/>
                </a:solidFill>
                <a:effectLst/>
                <a:latin typeface="Arial" panose="020B0604020202020204" pitchFamily="34" charset="0"/>
                <a:ea typeface="Arial" panose="020B0604020202020204" pitchFamily="34" charset="0"/>
              </a:rPr>
              <a:t>Au </a:t>
            </a:r>
            <a:r>
              <a:rPr b="1" dirty="0" sz="2400" i="1" lang="fr-FR">
                <a:solidFill>
                  <a:schemeClr val="tx1"/>
                </a:solidFill>
                <a:latin typeface="Arial" panose="020B0604020202020204" pitchFamily="34" charset="0"/>
                <a:ea typeface="Arial" panose="020B0604020202020204" pitchFamily="34" charset="0"/>
              </a:rPr>
              <a:t>niveau Régional :S49=121 cas suspects, 36 cas probables, 0 décès</a:t>
            </a:r>
          </a:p>
          <a:p>
            <a:pPr algn="just" indent="0" marL="45720">
              <a:buNone/>
            </a:pPr>
            <a:r>
              <a:rPr b="1" dirty="0" sz="2400" i="1" lang="fr-FR">
                <a:solidFill>
                  <a:schemeClr val="tx1"/>
                </a:solidFill>
                <a:effectLst/>
                <a:latin typeface="Arial" panose="020B0604020202020204" pitchFamily="34" charset="0"/>
                <a:ea typeface="Arial" panose="020B0604020202020204" pitchFamily="34" charset="0"/>
              </a:rPr>
              <a:t>Au niveau</a:t>
            </a:r>
            <a:r>
              <a:rPr b="1" dirty="0" sz="2400" i="1" lang="fr-FR">
                <a:solidFill>
                  <a:schemeClr val="tx1"/>
                </a:solidFill>
                <a:latin typeface="Arial" panose="020B0604020202020204" pitchFamily="34" charset="0"/>
                <a:ea typeface="Arial" panose="020B0604020202020204" pitchFamily="34" charset="0"/>
              </a:rPr>
              <a:t> du district S49 :100 cas suspects, 32  cas probables, 0 décès,7 hospitalisés</a:t>
            </a:r>
            <a:endParaRPr dirty="0" sz="2400" lang="fr-FR">
              <a:solidFill>
                <a:schemeClr val="tx1"/>
              </a:solidFill>
              <a:effectLst/>
              <a:latin typeface="Arial" panose="020B0604020202020204" pitchFamily="34" charset="0"/>
              <a:ea typeface="Arial" panose="020B0604020202020204" pitchFamily="34" charset="0"/>
            </a:endParaRPr>
          </a:p>
          <a:p>
            <a:pPr algn="just" indent="0" marL="45720">
              <a:buNone/>
            </a:pPr>
            <a:r>
              <a:rPr dirty="0" lang="fr-FR">
                <a:solidFill>
                  <a:srgbClr val="000000"/>
                </a:solidFill>
                <a:latin typeface="Arial" panose="020B0604020202020204" pitchFamily="34" charset="0"/>
                <a:ea typeface="Arial" panose="020B0604020202020204" pitchFamily="34" charset="0"/>
              </a:rPr>
              <a:t>Mesures prises:</a:t>
            </a:r>
          </a:p>
          <a:p>
            <a:pPr algn="just">
              <a:buFont typeface="Wingdings" panose="05000000000000000000" pitchFamily="2" charset="2"/>
              <a:buChar char="§"/>
            </a:pPr>
            <a:r>
              <a:rPr dirty="0" sz="2400" lang="fr-FR">
                <a:solidFill>
                  <a:srgbClr val="000000"/>
                </a:solidFill>
                <a:latin typeface="Arial" panose="020B0604020202020204" pitchFamily="34" charset="0"/>
                <a:ea typeface="Arial" panose="020B0604020202020204" pitchFamily="34" charset="0"/>
              </a:rPr>
              <a:t>Le renforcement de la surveillance </a:t>
            </a:r>
          </a:p>
          <a:p>
            <a:pPr algn="just">
              <a:buFont typeface="Wingdings" panose="05000000000000000000" pitchFamily="2" charset="2"/>
              <a:buChar char="§"/>
            </a:pPr>
            <a:r>
              <a:rPr dirty="0" sz="2400" lang="fr-FR">
                <a:solidFill>
                  <a:srgbClr val="000000"/>
                </a:solidFill>
                <a:effectLst/>
                <a:latin typeface="Arial" panose="020B0604020202020204" pitchFamily="34" charset="0"/>
                <a:ea typeface="Arial" panose="020B0604020202020204" pitchFamily="34" charset="0"/>
              </a:rPr>
              <a:t>Le rappel sur les algorithmes de prises en charge</a:t>
            </a:r>
          </a:p>
          <a:p>
            <a:pPr algn="just">
              <a:buFont typeface="Wingdings" panose="05000000000000000000" pitchFamily="2" charset="2"/>
              <a:buChar char="§"/>
            </a:pPr>
            <a:r>
              <a:rPr dirty="0" sz="2400" lang="fr-FR">
                <a:solidFill>
                  <a:srgbClr val="000000"/>
                </a:solidFill>
                <a:latin typeface="Arial" panose="020B0604020202020204" pitchFamily="34" charset="0"/>
                <a:ea typeface="Arial" panose="020B0604020202020204" pitchFamily="34" charset="0"/>
              </a:rPr>
              <a:t>La mise à niveau des agents de santé, aides mémoires</a:t>
            </a:r>
          </a:p>
          <a:p>
            <a:pPr algn="just">
              <a:buFont typeface="Wingdings" panose="05000000000000000000" pitchFamily="2" charset="2"/>
              <a:buChar char="§"/>
            </a:pPr>
            <a:r>
              <a:rPr dirty="0" sz="2400" lang="fr-FR">
                <a:solidFill>
                  <a:srgbClr val="000000"/>
                </a:solidFill>
                <a:effectLst/>
                <a:latin typeface="Arial" panose="020B0604020202020204" pitchFamily="34" charset="0"/>
                <a:ea typeface="Arial" panose="020B0604020202020204" pitchFamily="34" charset="0"/>
              </a:rPr>
              <a:t>La mise à disposition des </a:t>
            </a:r>
            <a:r>
              <a:rPr b="1" dirty="0" sz="2400" lang="fr-FR">
                <a:solidFill>
                  <a:srgbClr val="000000"/>
                </a:solidFill>
                <a:effectLst/>
                <a:latin typeface="Arial" panose="020B0604020202020204" pitchFamily="34" charset="0"/>
                <a:ea typeface="Arial" panose="020B0604020202020204" pitchFamily="34" charset="0"/>
              </a:rPr>
              <a:t>TDR</a:t>
            </a:r>
            <a:r>
              <a:rPr dirty="0" sz="2400" lang="fr-FR">
                <a:solidFill>
                  <a:srgbClr val="000000"/>
                </a:solidFill>
                <a:effectLst/>
                <a:latin typeface="Arial" panose="020B0604020202020204" pitchFamily="34" charset="0"/>
                <a:ea typeface="Arial" panose="020B0604020202020204" pitchFamily="34" charset="0"/>
              </a:rPr>
              <a:t>, LAL, Communication (  Hommes de médias)</a:t>
            </a:r>
          </a:p>
          <a:p>
            <a:pPr algn="just">
              <a:buFont typeface="Wingdings" panose="05000000000000000000" pitchFamily="2" charset="2"/>
              <a:buChar char="§"/>
            </a:pPr>
            <a:r>
              <a:rPr dirty="0" sz="2400" lang="fr-FR">
                <a:solidFill>
                  <a:srgbClr val="000000"/>
                </a:solidFill>
                <a:latin typeface="Arial" panose="020B0604020202020204" pitchFamily="34" charset="0"/>
                <a:ea typeface="Arial" panose="020B0604020202020204" pitchFamily="34" charset="0"/>
              </a:rPr>
              <a:t>Les mesures préventives contre les piqures du moustique (assainissement du cadre de vie, MILDA, etc….)</a:t>
            </a:r>
            <a:endParaRPr dirty="0" sz="2400" lang="fr-FR">
              <a:solidFill>
                <a:srgbClr val="000000"/>
              </a:solidFill>
              <a:effectLst/>
              <a:latin typeface="Arial" panose="020B0604020202020204" pitchFamily="34" charset="0"/>
              <a:ea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12" name="Titre 1"/>
          <p:cNvSpPr>
            <a:spLocks noGrp="1"/>
          </p:cNvSpPr>
          <p:nvPr>
            <p:ph type="title"/>
          </p:nvPr>
        </p:nvSpPr>
        <p:spPr>
          <a:xfrm>
            <a:off x="571500" y="312420"/>
            <a:ext cx="10447020" cy="716280"/>
          </a:xfrm>
          <a:ln w="38100">
            <a:solidFill>
              <a:srgbClr val="0070C0"/>
            </a:solidFill>
          </a:ln>
        </p:spPr>
        <p:txBody>
          <a:bodyPr/>
          <a:p>
            <a:r>
              <a:rPr dirty="0" lang="fr-FR"/>
              <a:t>Introduction (4/4)</a:t>
            </a:r>
            <a:endParaRPr dirty="0" lang="fr-BF"/>
          </a:p>
        </p:txBody>
      </p:sp>
      <p:pic>
        <p:nvPicPr>
          <p:cNvPr id="2097155" name="Espace réservé du contenu 3"/>
          <p:cNvPicPr>
            <a:picLocks noChangeAspect="1" noGrp="1"/>
          </p:cNvPicPr>
          <p:nvPr>
            <p:ph idx="1"/>
          </p:nvPr>
        </p:nvPicPr>
        <p:blipFill>
          <a:blip xmlns:r="http://schemas.openxmlformats.org/officeDocument/2006/relationships" r:embed="rId1"/>
          <a:stretch>
            <a:fillRect/>
          </a:stretch>
        </p:blipFill>
        <p:spPr>
          <a:xfrm>
            <a:off x="190832" y="233680"/>
            <a:ext cx="11919888" cy="6553200"/>
          </a:xfrm>
          <a:prstGeom prst="rec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16" name="Titre 1"/>
          <p:cNvSpPr>
            <a:spLocks noGrp="1"/>
          </p:cNvSpPr>
          <p:nvPr>
            <p:ph type="title"/>
          </p:nvPr>
        </p:nvSpPr>
        <p:spPr>
          <a:xfrm>
            <a:off x="525780" y="426720"/>
            <a:ext cx="11155680" cy="807720"/>
          </a:xfrm>
          <a:ln w="38100">
            <a:solidFill>
              <a:schemeClr val="accent1"/>
            </a:solidFill>
          </a:ln>
        </p:spPr>
        <p:txBody>
          <a:bodyPr>
            <a:noAutofit/>
          </a:bodyPr>
          <a:p>
            <a:br>
              <a:rPr b="1" dirty="0" sz="2000" kern="100" lang="fr-FR">
                <a:solidFill>
                  <a:srgbClr val="000000"/>
                </a:solidFill>
                <a:effectLst/>
                <a:uFill>
                  <a:solidFill>
                    <a:srgbClr val="000000"/>
                  </a:solidFill>
                </a:uFill>
                <a:latin typeface="Arial" panose="020B0604020202020204" pitchFamily="34" charset="0"/>
                <a:ea typeface="Arial" panose="020B0604020202020204" pitchFamily="34" charset="0"/>
              </a:rPr>
            </a:br>
            <a:br>
              <a:rPr b="1" dirty="0" sz="2000" kern="100" lang="fr-FR">
                <a:solidFill>
                  <a:srgbClr val="000000"/>
                </a:solidFill>
                <a:effectLst/>
                <a:uFill>
                  <a:solidFill>
                    <a:srgbClr val="000000"/>
                  </a:solidFill>
                </a:uFill>
                <a:latin typeface="Arial" panose="020B0604020202020204" pitchFamily="34" charset="0"/>
                <a:ea typeface="Arial" panose="020B0604020202020204" pitchFamily="34" charset="0"/>
              </a:rPr>
            </a:br>
            <a:r>
              <a:rPr b="1" dirty="0" sz="2000" lang="fr-BF"/>
              <a:t>ASPECTS EPIDEMIOLOGIQUES ET CONTEXTE DE LA LUTTE CONTRE LA DENGUE AU BURKINA FASO </a:t>
            </a:r>
            <a:r>
              <a:rPr b="1" dirty="0" sz="2000" lang="fr-FR"/>
              <a:t>(1/3)</a:t>
            </a:r>
            <a:br>
              <a:rPr b="1" dirty="0" sz="2000" lang="fr-BF"/>
            </a:br>
            <a:endParaRPr b="1" dirty="0" sz="2000" lang="fr-BF"/>
          </a:p>
        </p:txBody>
      </p:sp>
      <p:sp>
        <p:nvSpPr>
          <p:cNvPr id="1048617" name="Espace réservé du contenu 2"/>
          <p:cNvSpPr>
            <a:spLocks noGrp="1"/>
          </p:cNvSpPr>
          <p:nvPr>
            <p:ph idx="1"/>
          </p:nvPr>
        </p:nvSpPr>
        <p:spPr>
          <a:xfrm>
            <a:off x="525780" y="1417320"/>
            <a:ext cx="11155680" cy="4678680"/>
          </a:xfrm>
        </p:spPr>
        <p:txBody>
          <a:bodyPr/>
          <a:p>
            <a:pPr algn="just" indent="-6350" marL="6350" marR="2540">
              <a:lnSpc>
                <a:spcPct val="153000"/>
              </a:lnSpc>
              <a:spcAft>
                <a:spcPts val="1025"/>
              </a:spcAft>
            </a:pPr>
            <a:r>
              <a:rPr dirty="0" sz="1800" kern="100" lang="fr-BF">
                <a:solidFill>
                  <a:srgbClr val="000000"/>
                </a:solidFill>
                <a:effectLst/>
                <a:latin typeface="Arial" panose="020B0604020202020204" pitchFamily="34" charset="0"/>
                <a:ea typeface="Arial" panose="020B0604020202020204" pitchFamily="34" charset="0"/>
              </a:rPr>
              <a:t>La dengue est  due à </a:t>
            </a:r>
            <a:r>
              <a:rPr dirty="0" sz="1800" kern="100" lang="fr-FR">
                <a:solidFill>
                  <a:srgbClr val="000000"/>
                </a:solidFill>
                <a:effectLst/>
                <a:latin typeface="Arial" panose="020B0604020202020204" pitchFamily="34" charset="0"/>
                <a:ea typeface="Arial" panose="020B0604020202020204" pitchFamily="34" charset="0"/>
              </a:rPr>
              <a:t>un virus </a:t>
            </a:r>
            <a:r>
              <a:rPr dirty="0" sz="1800" kern="100" lang="fr-BF">
                <a:solidFill>
                  <a:srgbClr val="000000"/>
                </a:solidFill>
                <a:effectLst/>
                <a:latin typeface="Arial" panose="020B0604020202020204" pitchFamily="34" charset="0"/>
                <a:ea typeface="Arial" panose="020B0604020202020204" pitchFamily="34" charset="0"/>
              </a:rPr>
              <a:t>ayant 4 sérotypes</a:t>
            </a:r>
            <a:r>
              <a:rPr dirty="0" sz="1800" kern="100" lang="fr-FR">
                <a:solidFill>
                  <a:srgbClr val="000000"/>
                </a:solidFill>
                <a:latin typeface="Arial" panose="020B0604020202020204" pitchFamily="34" charset="0"/>
                <a:ea typeface="Arial" panose="020B0604020202020204" pitchFamily="34" charset="0"/>
              </a:rPr>
              <a:t>:</a:t>
            </a:r>
            <a:r>
              <a:rPr dirty="0" sz="1800" kern="100" lang="fr-BF">
                <a:solidFill>
                  <a:srgbClr val="000000"/>
                </a:solidFill>
                <a:effectLst/>
                <a:latin typeface="Arial" panose="020B0604020202020204" pitchFamily="34" charset="0"/>
                <a:ea typeface="Arial" panose="020B0604020202020204" pitchFamily="34" charset="0"/>
              </a:rPr>
              <a:t> DENV1, DENV2, DENV3, et DENV4. L’immunité conférée par un sérotype est définitive, mais elle ne protège pas contre les autres sérotypes. Une personne peut être infectée par chacun des 4 sérotypes. Une nouvelle infection par un autre sérotype est un facteur favorisant de survenue </a:t>
            </a:r>
            <a:r>
              <a:rPr dirty="0" sz="1800" kern="100" lang="fr-BF">
                <a:solidFill>
                  <a:srgbClr val="000000"/>
                </a:solidFill>
                <a:latin typeface="Arial" panose="020B0604020202020204" pitchFamily="34" charset="0"/>
                <a:ea typeface="Arial" panose="020B0604020202020204" pitchFamily="34" charset="0"/>
              </a:rPr>
              <a:t> de </a:t>
            </a:r>
            <a:r>
              <a:rPr dirty="0" sz="1800" kern="100" lang="fr-BF">
                <a:solidFill>
                  <a:srgbClr val="000000"/>
                </a:solidFill>
                <a:effectLst/>
                <a:latin typeface="Arial" panose="020B0604020202020204" pitchFamily="34" charset="0"/>
                <a:ea typeface="Arial" panose="020B0604020202020204" pitchFamily="34" charset="0"/>
              </a:rPr>
              <a:t>dengue sévère.</a:t>
            </a:r>
            <a:r>
              <a:rPr b="1" dirty="0" sz="1800" kern="100" lang="fr-BF">
                <a:solidFill>
                  <a:srgbClr val="000000"/>
                </a:solidFill>
                <a:effectLst/>
                <a:latin typeface="Arial" panose="020B0604020202020204" pitchFamily="34" charset="0"/>
                <a:ea typeface="Arial" panose="020B0604020202020204" pitchFamily="34" charset="0"/>
              </a:rPr>
              <a:t> </a:t>
            </a:r>
            <a:endParaRPr dirty="0" sz="1800" kern="100" lang="fr-BF">
              <a:solidFill>
                <a:srgbClr val="000000"/>
              </a:solidFill>
              <a:effectLst/>
              <a:latin typeface="Arial" panose="020B0604020202020204" pitchFamily="34" charset="0"/>
              <a:ea typeface="Arial" panose="020B0604020202020204" pitchFamily="34" charset="0"/>
            </a:endParaRPr>
          </a:p>
          <a:p>
            <a:pPr algn="just" indent="-6350" marL="6350" marR="2540">
              <a:lnSpc>
                <a:spcPct val="153000"/>
              </a:lnSpc>
              <a:spcAft>
                <a:spcPts val="25"/>
              </a:spcAft>
            </a:pPr>
            <a:r>
              <a:rPr dirty="0" sz="1800" kern="100" lang="fr-BF">
                <a:solidFill>
                  <a:srgbClr val="000000"/>
                </a:solidFill>
                <a:effectLst/>
                <a:latin typeface="Arial" panose="020B0604020202020204" pitchFamily="34" charset="0"/>
                <a:ea typeface="Arial" panose="020B0604020202020204" pitchFamily="34" charset="0"/>
              </a:rPr>
              <a:t>Selon l’OMS, on note 50 à 100 millions de nouvelles infections par an dans plus de 100 pays endémiques dans le monde dont 22 en Afrique </a:t>
            </a:r>
          </a:p>
          <a:p>
            <a:pPr indent="0" marL="45720">
              <a:buNone/>
            </a:pPr>
            <a:endParaRPr dirty="0" lang="fr-BF"/>
          </a:p>
        </p:txBody>
      </p:sp>
    </p:spTree>
  </p:cSld>
  <p:clrMapOvr>
    <a:masterClrMapping/>
  </p:clrMapOvr>
</p:sld>
</file>

<file path=ppt/theme/theme1.xml><?xml version="1.0" encoding="utf-8"?>
<a:theme xmlns:a="http://schemas.openxmlformats.org/drawingml/2006/main" name="Base">
  <a:themeElements>
    <a:clrScheme name="Base">
      <a:dk1>
        <a:sysClr lastClr="000000" val="windowText"/>
      </a:dk1>
      <a:lt1>
        <a:sysClr lastClr="FFFFFF" val="window"/>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r="5400000" dist="25400" rotWithShape="0">
              <a:srgbClr val="000000">
                <a:alpha val="45000"/>
              </a:srgbClr>
            </a:outerShdw>
          </a:effectLst>
        </a:effectStyle>
        <a:effectStyle>
          <a:effectLst>
            <a:outerShdw blurRad="38100" dir="5400000" dist="25400" rotWithShape="0">
              <a:srgbClr val="000000">
                <a:alpha val="45000"/>
              </a:srgbClr>
            </a:outerShdw>
          </a:effectLst>
          <a:scene3d>
            <a:camera prst="orthographicFront">
              <a:rot lat="0" lon="0" rev="0"/>
            </a:camera>
            <a:lightRig dir="t" rig="brightRoom"/>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theme>
</file>

<file path=ppt/theme/theme2.xml><?xml version="1.0" encoding="utf-8"?>
<a:theme xmlns:a="http://schemas.openxmlformats.org/drawingml/2006/main" name="Thème Offic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LA DENGUE</dc:title>
  <dc:creator>akavidou@gmail.com</dc:creator>
  <cp:lastModifiedBy>Bouraima GNANOU</cp:lastModifiedBy>
  <dcterms:created xsi:type="dcterms:W3CDTF">2023-07-27T22:22:19Z</dcterms:created>
  <dcterms:modified xsi:type="dcterms:W3CDTF">2024-03-22T12:25:46Z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ed5cec716c194595b056d4d9da16c2dd</vt:lpwstr>
  </property>
</Properties>
</file>