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notesSlides/notesSlide18.xml" ContentType="application/vnd.openxmlformats-officedocument.presentationml.notesSlide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7.xml" ContentType="application/vnd.openxmlformats-officedocument.drawingml.chart+xml"/>
  <Override PartName="/ppt/notesSlides/notesSlide22.xml" ContentType="application/vnd.openxmlformats-officedocument.presentationml.notesSlide+xml"/>
  <Override PartName="/ppt/charts/chart8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74" r:id="rId4"/>
    <p:sldId id="258" r:id="rId5"/>
    <p:sldId id="281" r:id="rId6"/>
    <p:sldId id="259" r:id="rId7"/>
    <p:sldId id="260" r:id="rId8"/>
    <p:sldId id="277" r:id="rId9"/>
    <p:sldId id="278" r:id="rId10"/>
    <p:sldId id="276" r:id="rId11"/>
    <p:sldId id="279" r:id="rId12"/>
    <p:sldId id="266" r:id="rId13"/>
    <p:sldId id="261" r:id="rId14"/>
    <p:sldId id="280" r:id="rId15"/>
    <p:sldId id="262" r:id="rId16"/>
    <p:sldId id="271" r:id="rId17"/>
    <p:sldId id="272" r:id="rId18"/>
    <p:sldId id="273" r:id="rId19"/>
    <p:sldId id="264" r:id="rId20"/>
    <p:sldId id="282" r:id="rId21"/>
    <p:sldId id="265" r:id="rId22"/>
    <p:sldId id="267" r:id="rId23"/>
    <p:sldId id="269" r:id="rId24"/>
    <p:sldId id="283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0"/>
    <p:restoredTop sz="94610"/>
  </p:normalViewPr>
  <p:slideViewPr>
    <p:cSldViewPr snapToGrid="0" snapToObjects="1">
      <p:cViewPr varScale="1">
        <p:scale>
          <a:sx n="125" d="100"/>
          <a:sy n="125" d="100"/>
        </p:scale>
        <p:origin x="16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000000"/>
                </a:solidFill>
                <a:latin typeface="Calibri"/>
              </a:defRPr>
            </a:pPr>
            <a:r>
              <a:rPr lang="fr-FR" sz="1600" b="0" i="0" u="none" strike="noStrike" dirty="0">
                <a:solidFill>
                  <a:srgbClr val="000000"/>
                </a:solidFill>
                <a:latin typeface="Calibri"/>
              </a:rPr>
              <a:t>Évolution de la production céréalière globale (en tonne)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 céréalière globale (en tonne)</c:v>
                </c:pt>
              </c:strCache>
            </c:strRef>
          </c:tx>
          <c:spPr>
            <a:solidFill>
              <a:srgbClr val="2C5F2D"/>
            </a:solidFill>
            <a:effectLst/>
          </c:spPr>
          <c:invertIfNegative val="0"/>
          <c:dLbls>
            <c:dLbl>
              <c:idx val="3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FF0000"/>
                      </a:solidFill>
                      <a:latin typeface="Arial"/>
                    </a:defRPr>
                  </a:pPr>
                  <a:endParaRPr lang="fr-BF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163-4C97-B32F-30CF9771CAD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2A2E2A"/>
                    </a:solidFill>
                    <a:latin typeface="Arial"/>
                  </a:defRPr>
                </a:pPr>
                <a:endParaRPr lang="fr-BF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  <c:pt idx="3">
                  <c:v>2025-2026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4661140.0829506656</c:v>
                </c:pt>
                <c:pt idx="1">
                  <c:v>5179059.0179476617</c:v>
                </c:pt>
                <c:pt idx="2">
                  <c:v>6072137.0397327328</c:v>
                </c:pt>
                <c:pt idx="3">
                  <c:v>7142483.9594730325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93-4017-8558-0D037C8915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1" i="0" u="none" strike="noStrike">
                <a:solidFill>
                  <a:srgbClr val="000000"/>
                </a:solidFill>
                <a:latin typeface="Arial"/>
              </a:defRPr>
            </a:pPr>
            <a:endParaRPr lang="fr-BF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 w="19050">
      <a:solidFill>
        <a:schemeClr val="accent1"/>
      </a:solidFill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000000"/>
                </a:solidFill>
                <a:latin typeface="Calibri"/>
              </a:defRPr>
            </a:pPr>
            <a:r>
              <a:rPr lang="fr-FR" sz="1600" b="0" i="0" u="none" strike="noStrike" dirty="0">
                <a:solidFill>
                  <a:srgbClr val="000000"/>
                </a:solidFill>
                <a:latin typeface="Calibri"/>
              </a:rPr>
              <a:t>Évolution de la production de riz paddy (en tonne)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 de riz paddy (tonnes)</c:v>
                </c:pt>
              </c:strCache>
            </c:strRef>
          </c:tx>
          <c:spPr>
            <a:solidFill>
              <a:srgbClr val="2C5F2D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2A2E2A"/>
                    </a:solidFill>
                    <a:latin typeface="Arial"/>
                  </a:defRPr>
                </a:pPr>
                <a:endParaRPr lang="fr-BF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Moy. 2020-2022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426321</c:v>
                </c:pt>
                <c:pt idx="1">
                  <c:v>438982</c:v>
                </c:pt>
                <c:pt idx="2">
                  <c:v>675441</c:v>
                </c:pt>
                <c:pt idx="3">
                  <c:v>1008737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93-4017-8558-0D037C8915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1" i="0" u="none" strike="noStrike">
                <a:solidFill>
                  <a:srgbClr val="000000"/>
                </a:solidFill>
                <a:latin typeface="Arial"/>
              </a:defRPr>
            </a:pPr>
            <a:endParaRPr lang="fr-BF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chemeClr val="bg1">
        <a:lumMod val="95000"/>
      </a:schemeClr>
    </a:solidFill>
    <a:ln w="12700">
      <a:solidFill>
        <a:schemeClr val="accent1"/>
      </a:solidFill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000000"/>
                </a:solidFill>
                <a:latin typeface="Calibri"/>
              </a:defRPr>
            </a:pPr>
            <a:r>
              <a:rPr lang="fr-FR" sz="1300" b="0" i="0" u="none" strike="noStrike" dirty="0">
                <a:solidFill>
                  <a:srgbClr val="000000"/>
                </a:solidFill>
                <a:latin typeface="Calibri"/>
              </a:rPr>
              <a:t>Évolution de la production de maïs (en</a:t>
            </a:r>
            <a:r>
              <a:rPr lang="fr-FR" sz="1300" b="0" i="0" u="none" strike="noStrike" baseline="0" dirty="0">
                <a:solidFill>
                  <a:srgbClr val="000000"/>
                </a:solidFill>
                <a:latin typeface="Calibri"/>
              </a:rPr>
              <a:t> tonne)</a:t>
            </a:r>
            <a:endParaRPr lang="fr-FR" sz="1300" b="0" i="0" u="none" strike="noStrike" dirty="0">
              <a:solidFill>
                <a:srgbClr val="000000"/>
              </a:solidFill>
              <a:latin typeface="Calibri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 de maïs (tonnes)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2A2E2A"/>
                    </a:solidFill>
                    <a:latin typeface="Arial"/>
                  </a:defRPr>
                </a:pPr>
                <a:endParaRPr lang="fr-BF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Moy. 2020-2022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1828170</c:v>
                </c:pt>
                <c:pt idx="1">
                  <c:v>1810276</c:v>
                </c:pt>
                <c:pt idx="2">
                  <c:v>2343982</c:v>
                </c:pt>
                <c:pt idx="3">
                  <c:v>2686531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2F-4A0C-9FA5-C055FDF214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1" i="0" u="none" strike="noStrike">
                <a:solidFill>
                  <a:srgbClr val="000000"/>
                </a:solidFill>
                <a:latin typeface="Arial"/>
              </a:defRPr>
            </a:pPr>
            <a:endParaRPr lang="fr-BF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chemeClr val="bg1">
        <a:lumMod val="95000"/>
      </a:schemeClr>
    </a:solidFill>
    <a:ln w="15875">
      <a:solidFill>
        <a:schemeClr val="accent6"/>
      </a:solidFill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000000"/>
                </a:solidFill>
                <a:latin typeface="Calibri"/>
              </a:defRPr>
            </a:pPr>
            <a:r>
              <a:rPr lang="fr-FR" sz="1300" b="0" i="0" u="none" strike="noStrike" dirty="0">
                <a:solidFill>
                  <a:srgbClr val="000000"/>
                </a:solidFill>
                <a:latin typeface="Calibri"/>
              </a:rPr>
              <a:t>Évolution de la production de pomme de</a:t>
            </a:r>
            <a:r>
              <a:rPr lang="fr-FR" sz="1300" b="0" i="0" u="none" strike="noStrike" baseline="0" dirty="0">
                <a:solidFill>
                  <a:srgbClr val="000000"/>
                </a:solidFill>
                <a:latin typeface="Calibri"/>
              </a:rPr>
              <a:t> terre</a:t>
            </a:r>
            <a:r>
              <a:rPr lang="fr-FR" sz="1300" b="0" i="0" u="none" strike="noStrike" dirty="0">
                <a:solidFill>
                  <a:srgbClr val="000000"/>
                </a:solidFill>
                <a:latin typeface="Calibri"/>
              </a:rPr>
              <a:t> (en</a:t>
            </a:r>
            <a:r>
              <a:rPr lang="fr-FR" sz="1300" b="0" i="0" u="none" strike="noStrike" baseline="0" dirty="0">
                <a:solidFill>
                  <a:srgbClr val="000000"/>
                </a:solidFill>
                <a:latin typeface="Calibri"/>
              </a:rPr>
              <a:t> tonne)</a:t>
            </a:r>
            <a:endParaRPr lang="fr-FR" sz="1300" b="0" i="0" u="none" strike="noStrike" dirty="0">
              <a:solidFill>
                <a:srgbClr val="000000"/>
              </a:solidFill>
              <a:latin typeface="Calibri"/>
            </a:endParaRPr>
          </a:p>
        </c:rich>
      </c:tx>
      <c:layout>
        <c:manualLayout>
          <c:xMode val="edge"/>
          <c:yMode val="edge"/>
          <c:x val="0.25482142857142859"/>
          <c:y val="1.915708812260536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 de pomme de terre (tonnes)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2A2E2A"/>
                    </a:solidFill>
                    <a:latin typeface="Arial"/>
                  </a:defRPr>
                </a:pPr>
                <a:endParaRPr lang="fr-BF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Moy. 2020-2022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30038</c:v>
                </c:pt>
                <c:pt idx="1">
                  <c:v>36177</c:v>
                </c:pt>
                <c:pt idx="2">
                  <c:v>47673</c:v>
                </c:pt>
                <c:pt idx="3">
                  <c:v>51818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2F-4A0C-9FA5-C055FDF214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1" i="0" u="none" strike="noStrike">
                <a:solidFill>
                  <a:srgbClr val="000000"/>
                </a:solidFill>
                <a:latin typeface="Arial"/>
              </a:defRPr>
            </a:pPr>
            <a:endParaRPr lang="fr-BF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chemeClr val="bg1">
        <a:lumMod val="95000"/>
      </a:schemeClr>
    </a:solidFill>
    <a:ln w="15875">
      <a:solidFill>
        <a:schemeClr val="accent6"/>
      </a:solidFill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000000"/>
                </a:solidFill>
                <a:latin typeface="Calibri"/>
              </a:defRPr>
            </a:pPr>
            <a:r>
              <a:rPr lang="fr-FR" sz="1300" b="0" i="0" u="none" strike="noStrike" dirty="0">
                <a:solidFill>
                  <a:srgbClr val="000000"/>
                </a:solidFill>
                <a:latin typeface="Calibri"/>
              </a:rPr>
              <a:t>Évolution de la production de poisson (en</a:t>
            </a:r>
            <a:r>
              <a:rPr lang="fr-FR" sz="1300" b="0" i="0" u="none" strike="noStrike" baseline="0" dirty="0">
                <a:solidFill>
                  <a:srgbClr val="000000"/>
                </a:solidFill>
                <a:latin typeface="Calibri"/>
              </a:rPr>
              <a:t> tonne)</a:t>
            </a:r>
            <a:endParaRPr lang="fr-FR" sz="1300" b="0" i="0" u="none" strike="noStrike" dirty="0">
              <a:solidFill>
                <a:srgbClr val="000000"/>
              </a:solidFill>
              <a:latin typeface="Calibri"/>
            </a:endParaRPr>
          </a:p>
        </c:rich>
      </c:tx>
      <c:layout>
        <c:manualLayout>
          <c:xMode val="edge"/>
          <c:yMode val="edge"/>
          <c:x val="0.25482142857142859"/>
          <c:y val="1.915708812260536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 de pomme de terre (tonnes)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2A2E2A"/>
                    </a:solidFill>
                    <a:latin typeface="Arial"/>
                  </a:defRPr>
                </a:pPr>
                <a:endParaRPr lang="fr-BF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Moy. 2020-2022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30574</c:v>
                </c:pt>
                <c:pt idx="1">
                  <c:v>32095</c:v>
                </c:pt>
                <c:pt idx="2">
                  <c:v>54061</c:v>
                </c:pt>
                <c:pt idx="3">
                  <c:v>58476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2F-4A0C-9FA5-C055FDF214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1" i="0" u="none" strike="noStrike">
                <a:solidFill>
                  <a:srgbClr val="000000"/>
                </a:solidFill>
                <a:latin typeface="Arial"/>
              </a:defRPr>
            </a:pPr>
            <a:endParaRPr lang="fr-BF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chemeClr val="bg1">
        <a:lumMod val="95000"/>
      </a:schemeClr>
    </a:solidFill>
    <a:ln w="12700">
      <a:solidFill>
        <a:schemeClr val="accent6"/>
      </a:solidFill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809523809523808E-2"/>
          <c:y val="0.11452733719868978"/>
          <c:w val="0.91468253968253965"/>
          <c:h val="0.807034573264548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 de pomme de terre (tonnes)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BF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0">
                  <c:v>17831945</c:v>
                </c:pt>
                <c:pt idx="1">
                  <c:v>18045929</c:v>
                </c:pt>
                <c:pt idx="2">
                  <c:v>18262480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2F-4A0C-9FA5-C055FDF214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BF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209473455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span"/>
    <c:showDLblsOverMax val="1"/>
  </c:chart>
  <c:spPr>
    <a:solidFill>
      <a:schemeClr val="lt1"/>
    </a:solidFill>
    <a:ln w="19050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fr-BF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title>
      <c:tx>
        <c:rich>
          <a:bodyPr/>
          <a:lstStyle/>
          <a:p>
            <a:pPr>
              <a:defRPr sz="1250" b="0" i="0" u="none" strike="noStrike">
                <a:solidFill>
                  <a:srgbClr val="000000"/>
                </a:solidFill>
                <a:latin typeface="Calibri"/>
              </a:defRPr>
            </a:pPr>
            <a:r>
              <a:rPr lang="fr-FR" sz="1250" b="0" i="0" u="none" strike="noStrike">
                <a:solidFill>
                  <a:srgbClr val="000000"/>
                </a:solidFill>
                <a:latin typeface="Calibri"/>
              </a:rPr>
              <a:t>Répartition du financement par domaine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Répartition par domaine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C5F2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E372-4645-AE78-0E72821CD2EF}"/>
              </c:ext>
            </c:extLst>
          </c:dPt>
          <c:dPt>
            <c:idx val="1"/>
            <c:bubble3D val="0"/>
            <c:spPr>
              <a:solidFill>
                <a:srgbClr val="97BC6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E372-4645-AE78-0E72821CD2EF}"/>
              </c:ext>
            </c:extLst>
          </c:dPt>
          <c:dPt>
            <c:idx val="2"/>
            <c:bubble3D val="0"/>
            <c:spPr>
              <a:solidFill>
                <a:srgbClr val="D4A01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E372-4645-AE78-0E72821CD2EF}"/>
              </c:ext>
            </c:extLst>
          </c:dPt>
          <c:dPt>
            <c:idx val="3"/>
            <c:bubble3D val="0"/>
            <c:spPr>
              <a:solidFill>
                <a:srgbClr val="1C72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E372-4645-AE78-0E72821CD2EF}"/>
              </c:ext>
            </c:extLst>
          </c:dPt>
          <c:dPt>
            <c:idx val="4"/>
            <c:bubble3D val="0"/>
            <c:spPr>
              <a:solidFill>
                <a:srgbClr val="E3E7E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E372-4645-AE78-0E72821CD2EF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chemeClr val="tx1"/>
                      </a:solidFill>
                      <a:latin typeface="Arial"/>
                    </a:defRPr>
                  </a:pPr>
                  <a:endParaRPr lang="fr-BF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72-4645-AE78-0E72821CD2EF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chemeClr val="tx1"/>
                      </a:solidFill>
                      <a:latin typeface="Arial"/>
                    </a:defRPr>
                  </a:pPr>
                  <a:endParaRPr lang="fr-BF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72-4645-AE78-0E72821CD2EF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chemeClr val="tx1"/>
                      </a:solidFill>
                      <a:latin typeface="Arial"/>
                    </a:defRPr>
                  </a:pPr>
                  <a:endParaRPr lang="fr-BF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72-4645-AE78-0E72821CD2EF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chemeClr val="tx1"/>
                      </a:solidFill>
                      <a:latin typeface="Arial"/>
                    </a:defRPr>
                  </a:pPr>
                  <a:endParaRPr lang="fr-BF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72-4645-AE78-0E72821CD2EF}"/>
                </c:ext>
              </c:extLst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chemeClr val="tx1"/>
                      </a:solidFill>
                      <a:latin typeface="Arial"/>
                    </a:defRPr>
                  </a:pPr>
                  <a:endParaRPr lang="fr-BF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72-4645-AE78-0E72821CD2E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u="none" strike="noStrike">
                    <a:solidFill>
                      <a:schemeClr val="tx1"/>
                    </a:solidFill>
                    <a:latin typeface="Arial"/>
                  </a:defRPr>
                </a:pPr>
                <a:endParaRPr lang="fr-BF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Aménagements hydro-agricoles</c:v>
                </c:pt>
                <c:pt idx="1">
                  <c:v>Intrants/équip. végétaux</c:v>
                </c:pt>
                <c:pt idx="2">
                  <c:v>Mise en marché</c:v>
                </c:pt>
                <c:pt idx="3">
                  <c:v>Infra. pastorales</c:v>
                </c:pt>
                <c:pt idx="4">
                  <c:v>Autres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160637003743</c:v>
                </c:pt>
                <c:pt idx="1">
                  <c:v>54283619597</c:v>
                </c:pt>
                <c:pt idx="2">
                  <c:v>22948258412</c:v>
                </c:pt>
                <c:pt idx="3">
                  <c:v>17027260304</c:v>
                </c:pt>
                <c:pt idx="4">
                  <c:v>19096966089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372-4645-AE78-0E72821CD2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/>
          </a:pPr>
          <a:endParaRPr lang="fr-BF"/>
        </a:p>
      </c:txPr>
    </c:legend>
    <c:plotVisOnly val="1"/>
    <c:dispBlanksAs val="span"/>
    <c:showDLblsOverMax val="1"/>
  </c:chart>
  <c:spPr>
    <a:solidFill>
      <a:schemeClr val="bg1">
        <a:lumMod val="95000"/>
      </a:schemeClr>
    </a:solidFill>
    <a:ln w="15875">
      <a:solidFill>
        <a:schemeClr val="accent6"/>
      </a:solidFill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title>
      <c:tx>
        <c:rich>
          <a:bodyPr/>
          <a:lstStyle/>
          <a:p>
            <a:pPr>
              <a:defRPr sz="1250" b="0" i="0" u="none" strike="noStrike">
                <a:solidFill>
                  <a:srgbClr val="000000"/>
                </a:solidFill>
                <a:latin typeface="Calibri"/>
              </a:defRPr>
            </a:pPr>
            <a:r>
              <a:rPr lang="en-US" sz="1250" b="0" i="0" u="none" strike="noStrike">
                <a:solidFill>
                  <a:srgbClr val="000000"/>
                </a:solidFill>
                <a:latin typeface="Calibri"/>
              </a:rPr>
              <a:t>Rendements moyens (kg/ha)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97BC62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2A2E2A"/>
                    </a:solidFill>
                    <a:latin typeface="Arial"/>
                  </a:defRPr>
                </a:pPr>
                <a:endParaRPr lang="fr-BF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Riz (aménagé)</c:v>
                </c:pt>
                <c:pt idx="1">
                  <c:v>Riz (hors am.)</c:v>
                </c:pt>
                <c:pt idx="2">
                  <c:v>Maïs (aménagé)</c:v>
                </c:pt>
                <c:pt idx="3">
                  <c:v>Maïs (hors am.)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3301.5</c:v>
                </c:pt>
                <c:pt idx="1">
                  <c:v>1489.6</c:v>
                </c:pt>
                <c:pt idx="2">
                  <c:v>3384.5</c:v>
                </c:pt>
                <c:pt idx="3">
                  <c:v>1635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97-4368-9B10-13D65FC47A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2023-2025</c:v>
                </c:pt>
              </c:strCache>
            </c:strRef>
          </c:tx>
          <c:spPr>
            <a:solidFill>
              <a:srgbClr val="2C5F2D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2A2E2A"/>
                    </a:solidFill>
                    <a:latin typeface="Arial"/>
                  </a:defRPr>
                </a:pPr>
                <a:endParaRPr lang="fr-BF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Riz (aménagé)</c:v>
                </c:pt>
                <c:pt idx="1">
                  <c:v>Riz (hors am.)</c:v>
                </c:pt>
                <c:pt idx="2">
                  <c:v>Maïs (aménagé)</c:v>
                </c:pt>
                <c:pt idx="3">
                  <c:v>Maïs (hors am.)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4413.3</c:v>
                </c:pt>
                <c:pt idx="1">
                  <c:v>2291</c:v>
                </c:pt>
                <c:pt idx="2">
                  <c:v>3656.3</c:v>
                </c:pt>
                <c:pt idx="3">
                  <c:v>1753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97-4368-9B10-13D65FC47A8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fr-BF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50"/>
          </a:pPr>
          <a:endParaRPr lang="fr-BF"/>
        </a:p>
      </c:txPr>
    </c:legend>
    <c:plotVisOnly val="1"/>
    <c:dispBlanksAs val="span"/>
    <c:showDLblsOverMax val="1"/>
  </c:chart>
  <c:spPr>
    <a:solidFill>
      <a:schemeClr val="bg1">
        <a:lumMod val="95000"/>
      </a:schemeClr>
    </a:solidFill>
    <a:ln>
      <a:solidFill>
        <a:schemeClr val="accent1"/>
      </a:solidFill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795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06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8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51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32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30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166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461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29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81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4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99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52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hart" Target="../charts/chart1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wmf"/><Relationship Id="rId11" Type="http://schemas.openxmlformats.org/officeDocument/2006/relationships/image" Target="../media/image8.png"/><Relationship Id="rId5" Type="http://schemas.openxmlformats.org/officeDocument/2006/relationships/image" Target="../media/image9.jpeg"/><Relationship Id="rId10" Type="http://schemas.openxmlformats.org/officeDocument/2006/relationships/image" Target="../media/image7.jp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2.xml"/><Relationship Id="rId7" Type="http://schemas.openxmlformats.org/officeDocument/2006/relationships/image" Target="../media/image3.wmf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7.jp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3.xml"/><Relationship Id="rId7" Type="http://schemas.openxmlformats.org/officeDocument/2006/relationships/image" Target="../media/image3.wmf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7.jp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5.pn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4.xml"/><Relationship Id="rId7" Type="http://schemas.openxmlformats.org/officeDocument/2006/relationships/image" Target="../media/image3.wmf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7.jp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5.xml"/><Relationship Id="rId7" Type="http://schemas.openxmlformats.org/officeDocument/2006/relationships/image" Target="../media/image3.wmf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7.jp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6.xml"/><Relationship Id="rId7" Type="http://schemas.openxmlformats.org/officeDocument/2006/relationships/image" Target="../media/image3.wmf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7.jp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8.png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wmf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.gif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7.jp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5.png"/><Relationship Id="rId5" Type="http://schemas.openxmlformats.org/officeDocument/2006/relationships/image" Target="../media/image12.png"/><Relationship Id="rId10" Type="http://schemas.openxmlformats.org/officeDocument/2006/relationships/image" Target="../media/image4.png"/><Relationship Id="rId4" Type="http://schemas.openxmlformats.org/officeDocument/2006/relationships/image" Target="../media/image11.png"/><Relationship Id="rId9" Type="http://schemas.openxmlformats.org/officeDocument/2006/relationships/image" Target="../media/image3.wmf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9.jpe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2834640" y="188245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BURKINA FASO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844442" y="573471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fr-FR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Patrie ou la Mort, nous Vaincrons</a:t>
            </a:r>
            <a:endParaRPr lang="fr-BF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77240" y="2148840"/>
            <a:ext cx="96012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BILAN DE L'OFFENSIVE</a:t>
            </a:r>
            <a:r>
              <a:rPr lang="en-US" sz="3600" dirty="0"/>
              <a:t> </a:t>
            </a: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AGROPASTORALE ET</a:t>
            </a:r>
            <a:endParaRPr lang="en-US" sz="36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HALIEUTIQUE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4847108" y="4182986"/>
            <a:ext cx="1005840" cy="4572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8" name="Text 6"/>
          <p:cNvSpPr/>
          <p:nvPr/>
        </p:nvSpPr>
        <p:spPr>
          <a:xfrm>
            <a:off x="4564609" y="4432475"/>
            <a:ext cx="1901781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2023-2025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78409" y="5271308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4E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Souveraineté alimentaire • Emploi rural • Transformation structurelle du secteur agropastoral et halieutique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68496" y="6110141"/>
            <a:ext cx="5332288" cy="600568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Présenté par : </a:t>
            </a:r>
          </a:p>
          <a:p>
            <a:pPr marL="0" indent="0">
              <a:buNone/>
            </a:pPr>
            <a:r>
              <a:rPr lang="fr-FR" sz="12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      </a:t>
            </a:r>
            <a:r>
              <a:rPr lang="fr-F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Camarade AMOS KIENOU</a:t>
            </a:r>
          </a:p>
          <a:p>
            <a:pPr marL="0" indent="0">
              <a:buNone/>
            </a:pPr>
            <a:r>
              <a:rPr lang="fr-FR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       Secrétaire Technique de l'Offensive Agropastorale, Hydraulique et Halieutique</a:t>
            </a:r>
            <a:endParaRPr lang="fr-FR" sz="1200" i="1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410B5BA8-7287-4685-8293-0019CA8D6186}"/>
              </a:ext>
            </a:extLst>
          </p:cNvPr>
          <p:cNvSpPr/>
          <p:nvPr/>
        </p:nvSpPr>
        <p:spPr>
          <a:xfrm>
            <a:off x="1807931" y="148070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MINISTÈRE DE L'AGRICULTURE, DE L'EAU, DES RESSOURCES ANIMALES ET HALIEUTIQUES</a:t>
            </a:r>
            <a:endParaRPr lang="en-US" sz="1600" b="1" dirty="0"/>
          </a:p>
        </p:txBody>
      </p:sp>
      <p:pic>
        <p:nvPicPr>
          <p:cNvPr id="12" name="Picture 2" descr="burkina_faso">
            <a:extLst>
              <a:ext uri="{FF2B5EF4-FFF2-40B4-BE49-F238E27FC236}">
                <a16:creationId xmlns:a16="http://schemas.microsoft.com/office/drawing/2014/main" id="{44E45C8B-0F38-4E2B-9272-7C89CA67E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795" y="-88798"/>
            <a:ext cx="2487129" cy="144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621792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IV.1.	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Investissements</a:t>
            </a: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réalisés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308847" y="1225464"/>
            <a:ext cx="6334513" cy="2267852"/>
          </a:xfrm>
          <a:prstGeom prst="roundRect">
            <a:avLst>
              <a:gd name="adj" fmla="val 516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9 688 889 têtes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de bovins contre la PPCB ;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9 262 913 têtes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de petits ruminants contre la peste ;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49 636 665 têtes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de volailles contre la MNC ;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2 802 932 têtes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de petits ruminants contre la pasteurellose ;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2 545 147 poissons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contre la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streptococcose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endParaRPr lang="fr-FR" dirty="0"/>
          </a:p>
        </p:txBody>
      </p:sp>
      <p:sp>
        <p:nvSpPr>
          <p:cNvPr id="16" name="Shape 14"/>
          <p:cNvSpPr/>
          <p:nvPr/>
        </p:nvSpPr>
        <p:spPr>
          <a:xfrm>
            <a:off x="5308847" y="3634951"/>
            <a:ext cx="6334513" cy="2384109"/>
          </a:xfrm>
          <a:prstGeom prst="roundRect">
            <a:avLst>
              <a:gd name="adj" fmla="val 516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Vaccination fortement Subventionnées</a:t>
            </a:r>
          </a:p>
          <a:p>
            <a:endParaRPr lang="fr-FR" sz="600" dirty="0"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Exemple : 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PPCB passe de </a:t>
            </a: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150 FCFA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à </a:t>
            </a: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50 FCFA,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MNC passe de </a:t>
            </a: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50 FCFA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à </a:t>
            </a: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20 FCFA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PPR, variole aviaire, pasteurellose et la </a:t>
            </a:r>
            <a:r>
              <a:rPr lang="fr-FR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streptococcose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de poissons : gratuit </a:t>
            </a:r>
            <a:endParaRPr lang="fr-BF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29" name="Text 27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7C0FB685-F16A-48A8-9931-C5D60AC2117A}"/>
              </a:ext>
            </a:extLst>
          </p:cNvPr>
          <p:cNvSpPr/>
          <p:nvPr/>
        </p:nvSpPr>
        <p:spPr>
          <a:xfrm>
            <a:off x="0" y="45719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FDA1B617-F34B-4C96-89C4-049C59DF109E}"/>
              </a:ext>
            </a:extLst>
          </p:cNvPr>
          <p:cNvSpPr/>
          <p:nvPr/>
        </p:nvSpPr>
        <p:spPr>
          <a:xfrm>
            <a:off x="421689" y="2741872"/>
            <a:ext cx="4585317" cy="164452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le domaine de la lutte contre les principales maladies animales</a:t>
            </a:r>
            <a:endParaRPr lang="fr-FR" sz="1800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B8C0242-14CD-48D8-B5FF-3B20E54837DA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1BE7BDD-BAC3-42D7-8B65-B7BD8D7B6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13" name="Image 12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FB6CB298-9CA5-4E95-B67F-0412913EB85D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07F0B6F7-00E5-48FA-B9CC-4C554A6D7824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86BB9CC0-89FF-4C14-B9BD-83C59C56C39D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4F4AE69-13BC-4304-9560-62A14567F89D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B34F6F4-55F9-45EB-B37C-3354A5762424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69765D4-07BB-43C0-AD2C-166DE6495873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CFB1138C-0101-4E89-9C99-B81BB0A61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034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621792"/>
            <a:ext cx="10789920" cy="488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IV.1.	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Investissements</a:t>
            </a: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réalisés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4567562" y="1160795"/>
            <a:ext cx="7255630" cy="1323059"/>
          </a:xfrm>
          <a:prstGeom prst="roundRect">
            <a:avLst>
              <a:gd name="adj" fmla="val 516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15 912 vaches inséminées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avec une contribution du producteur qui est passée de 50 000FCFA à 5 000 FCFA ;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710 vaches gestantes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de race performante mises à la disposition des acteurs.</a:t>
            </a:r>
          </a:p>
        </p:txBody>
      </p:sp>
      <p:sp>
        <p:nvSpPr>
          <p:cNvPr id="16" name="Shape 14"/>
          <p:cNvSpPr/>
          <p:nvPr/>
        </p:nvSpPr>
        <p:spPr>
          <a:xfrm>
            <a:off x="4567562" y="5275067"/>
            <a:ext cx="7328516" cy="1400942"/>
          </a:xfrm>
          <a:prstGeom prst="roundRect">
            <a:avLst>
              <a:gd name="adj" fmla="val 516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Mise à la disposition des producteurs :</a:t>
            </a:r>
          </a:p>
          <a:p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30 631 noyaux 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reproducteurs de petits ruminants</a:t>
            </a:r>
          </a:p>
          <a:p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8 615 noyaux 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reproducteurs de volailles ;</a:t>
            </a:r>
            <a:endParaRPr lang="fr-FR" b="1" dirty="0"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Xx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fertmes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modernes de volaille </a:t>
            </a:r>
          </a:p>
          <a:p>
            <a:endParaRPr lang="fr-FR" dirty="0"/>
          </a:p>
        </p:txBody>
      </p:sp>
      <p:sp>
        <p:nvSpPr>
          <p:cNvPr id="29" name="Text 27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12" name="Shape 14">
            <a:extLst>
              <a:ext uri="{FF2B5EF4-FFF2-40B4-BE49-F238E27FC236}">
                <a16:creationId xmlns:a16="http://schemas.microsoft.com/office/drawing/2014/main" id="{C9F799C8-2594-41C5-9BDB-179B2731F52B}"/>
              </a:ext>
            </a:extLst>
          </p:cNvPr>
          <p:cNvSpPr/>
          <p:nvPr/>
        </p:nvSpPr>
        <p:spPr>
          <a:xfrm>
            <a:off x="4567562" y="2534671"/>
            <a:ext cx="7297444" cy="2666617"/>
          </a:xfrm>
          <a:prstGeom prst="roundRect">
            <a:avLst>
              <a:gd name="adj" fmla="val 516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Réalisation des les zones </a:t>
            </a:r>
            <a:r>
              <a:rPr lang="fr-FR" b="1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pastorarales</a:t>
            </a: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: </a:t>
            </a:r>
          </a:p>
          <a:p>
            <a:pPr lvl="1">
              <a:lnSpc>
                <a:spcPct val="150000"/>
              </a:lnSpc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10 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forages pastoraux, </a:t>
            </a: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14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AEPS pastoraux ;</a:t>
            </a:r>
          </a:p>
          <a:p>
            <a:pPr lvl="1">
              <a:lnSpc>
                <a:spcPct val="150000"/>
              </a:lnSpc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11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parcs de vaccination ;</a:t>
            </a:r>
          </a:p>
          <a:p>
            <a:pPr lvl="1">
              <a:lnSpc>
                <a:spcPct val="150000"/>
              </a:lnSpc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03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magasins de stockage de SPAI ;</a:t>
            </a:r>
          </a:p>
          <a:p>
            <a:pPr lvl="1">
              <a:lnSpc>
                <a:spcPct val="150000"/>
              </a:lnSpc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470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ha de terres dégradées pour la production fourragère ;</a:t>
            </a:r>
          </a:p>
          <a:p>
            <a:pPr lvl="1">
              <a:lnSpc>
                <a:spcPct val="150000"/>
              </a:lnSpc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220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ha de superficie de cultures fourragères.</a:t>
            </a:r>
          </a:p>
          <a:p>
            <a:endParaRPr lang="fr-FR" dirty="0"/>
          </a:p>
        </p:txBody>
      </p:sp>
      <p:sp>
        <p:nvSpPr>
          <p:cNvPr id="11" name="Text 0">
            <a:extLst>
              <a:ext uri="{FF2B5EF4-FFF2-40B4-BE49-F238E27FC236}">
                <a16:creationId xmlns:a16="http://schemas.microsoft.com/office/drawing/2014/main" id="{E79030EA-59B6-4456-9EA2-883E52D98A27}"/>
              </a:ext>
            </a:extLst>
          </p:cNvPr>
          <p:cNvSpPr/>
          <p:nvPr/>
        </p:nvSpPr>
        <p:spPr>
          <a:xfrm>
            <a:off x="0" y="45719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B15D939B-4543-4921-933B-56935B1947AE}"/>
              </a:ext>
            </a:extLst>
          </p:cNvPr>
          <p:cNvSpPr/>
          <p:nvPr/>
        </p:nvSpPr>
        <p:spPr>
          <a:xfrm>
            <a:off x="222650" y="1411246"/>
            <a:ext cx="4149602" cy="132306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le domaine de l’amélioration génétique des animaux </a:t>
            </a:r>
            <a:endParaRPr lang="fr-FR" sz="1800" dirty="0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54D12B7D-367F-49A1-AA0F-7B3655D4C1A7}"/>
              </a:ext>
            </a:extLst>
          </p:cNvPr>
          <p:cNvSpPr/>
          <p:nvPr/>
        </p:nvSpPr>
        <p:spPr>
          <a:xfrm>
            <a:off x="222650" y="4025466"/>
            <a:ext cx="4149602" cy="132306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le domaine de la reconstitution du cheptel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33096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621792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IV.2.	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Réformes</a:t>
            </a: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engagées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48640" y="1126603"/>
            <a:ext cx="11109960" cy="1570877"/>
          </a:xfrm>
          <a:prstGeom prst="roundRect">
            <a:avLst>
              <a:gd name="adj" fmla="val 6957"/>
            </a:avLst>
          </a:prstGeom>
          <a:solidFill>
            <a:srgbClr val="2C5F2D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417320"/>
            <a:ext cx="1645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2514600" y="1144892"/>
            <a:ext cx="8869680" cy="15250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réformes structurantes prévues ont été réalisées : </a:t>
            </a:r>
          </a:p>
          <a:p>
            <a:pPr marL="1200150" lvl="2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Fonds Dumu Ka Fa, </a:t>
            </a:r>
          </a:p>
          <a:p>
            <a:pPr marL="1200150" lvl="2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assurance agropastorale à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l'échelle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</a:p>
          <a:p>
            <a:pPr marL="1200150" lvl="2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quotas d'enlèvement à l'importation, </a:t>
            </a:r>
          </a:p>
          <a:p>
            <a:pPr marL="1200150" lvl="2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accès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coopératives aux achats institutionnels.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2697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AUTRES RÉFORMES ET INNOVATIONS RÉALISÉES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312920" y="5034024"/>
            <a:ext cx="3581400" cy="822960"/>
          </a:xfrm>
          <a:prstGeom prst="roundRect">
            <a:avLst>
              <a:gd name="adj" fmla="val 6667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9" name="Text 7"/>
          <p:cNvSpPr/>
          <p:nvPr/>
        </p:nvSpPr>
        <p:spPr>
          <a:xfrm>
            <a:off x="4701540" y="5046352"/>
            <a:ext cx="3307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Restructuration de la SONAGESS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3154680"/>
            <a:ext cx="3581400" cy="822960"/>
          </a:xfrm>
          <a:prstGeom prst="roundRect">
            <a:avLst>
              <a:gd name="adj" fmla="val 6667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91540" y="3190774"/>
            <a:ext cx="3307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de la SOBIMAP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077200" y="3108960"/>
            <a:ext cx="3581400" cy="822960"/>
          </a:xfrm>
          <a:prstGeom prst="roundRect">
            <a:avLst>
              <a:gd name="adj" fmla="val 6667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14360" y="3108960"/>
            <a:ext cx="3307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CAMVET (médicaments vétérinaires)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069080"/>
            <a:ext cx="3581400" cy="822960"/>
          </a:xfrm>
          <a:prstGeom prst="roundRect">
            <a:avLst>
              <a:gd name="adj" fmla="val 6667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4069080"/>
            <a:ext cx="3307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du CPAMAP (aviculture</a:t>
            </a:r>
            <a:r>
              <a:rPr lang="en-US" sz="105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231029" y="3127248"/>
            <a:ext cx="3581400" cy="822960"/>
          </a:xfrm>
          <a:prstGeom prst="roundRect">
            <a:avLst>
              <a:gd name="adj" fmla="val 6667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67200" y="3072384"/>
            <a:ext cx="3307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de l'ONBAH (barrages et aménagements)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077200" y="4041648"/>
            <a:ext cx="3581400" cy="822960"/>
          </a:xfrm>
          <a:prstGeom prst="roundRect">
            <a:avLst>
              <a:gd name="adj" fmla="val 6667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14360" y="4069080"/>
            <a:ext cx="3307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du Conseil Burkinabè des Filières (CBF)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48640" y="5029200"/>
            <a:ext cx="3581400" cy="822960"/>
          </a:xfrm>
          <a:prstGeom prst="roundRect">
            <a:avLst>
              <a:gd name="adj" fmla="val 6667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" y="5029200"/>
            <a:ext cx="3307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de la société Faso Kosam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220033" y="4057988"/>
            <a:ext cx="3581400" cy="822960"/>
          </a:xfrm>
          <a:prstGeom prst="roundRect">
            <a:avLst>
              <a:gd name="adj" fmla="val 6667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58134" y="4140690"/>
            <a:ext cx="3307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de la société Faso Guulgo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077200" y="5029200"/>
            <a:ext cx="3581400" cy="822960"/>
          </a:xfrm>
          <a:prstGeom prst="roundRect">
            <a:avLst>
              <a:gd name="adj" fmla="val 6667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14360" y="5029200"/>
            <a:ext cx="3307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place des Brigades de Mécanisation Agricole (BMA)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B0C9A38F-37CF-4CD0-83C2-C9A98053DC79}"/>
              </a:ext>
            </a:extLst>
          </p:cNvPr>
          <p:cNvSpPr/>
          <p:nvPr/>
        </p:nvSpPr>
        <p:spPr>
          <a:xfrm>
            <a:off x="0" y="45719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5C6FB3F1-06C6-44EE-9DB5-C2F250652591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D674DA8-F855-4663-8EDF-4B573BFBE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32" name="Image 31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0DC25A13-920D-4E6A-9ACA-8EA7F0BE1BB8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5DF6690A-EE83-4197-8A59-DB73F5DCB058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508D36C4-B590-4CC5-9CDB-711511ED7775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50CCBB2B-2513-441F-A0B8-9AB81A73529B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18967572-F615-4020-9D4B-CCBB1BFC371F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06F60CF4-0510-4584-89C2-209BD905030A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21DB67A2-98E1-4719-8DBF-C60C57C2D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7536" y="803476"/>
            <a:ext cx="55049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IV.3 NIVEAU DE PRODUCTION ATTEINT 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14727" y="11658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PRODUCTION CEREALIERE GLOBALE</a:t>
            </a:r>
            <a:endParaRPr lang="en-US" sz="2400" dirty="0">
              <a:solidFill>
                <a:srgbClr val="0070C0"/>
              </a:solidFill>
            </a:endParaRPr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133181889"/>
              </p:ext>
            </p:extLst>
          </p:nvPr>
        </p:nvGraphicFramePr>
        <p:xfrm>
          <a:off x="451606" y="1887854"/>
          <a:ext cx="640080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6987251" y="2057400"/>
            <a:ext cx="4888374" cy="1234440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315200" y="2167128"/>
            <a:ext cx="4251960" cy="67894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</a:rPr>
              <a:t>20% </a:t>
            </a:r>
            <a:endParaRPr lang="en-US" sz="3200" dirty="0"/>
          </a:p>
        </p:txBody>
      </p:sp>
      <p:sp>
        <p:nvSpPr>
          <p:cNvPr id="10" name="Text 6"/>
          <p:cNvSpPr/>
          <p:nvPr/>
        </p:nvSpPr>
        <p:spPr>
          <a:xfrm>
            <a:off x="7315200" y="2798064"/>
            <a:ext cx="4251960" cy="4690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Accroissement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moyen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production  </a:t>
            </a:r>
            <a:endParaRPr lang="en-US" sz="160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FE5F917-7929-4601-A880-16BC957F0D9B}"/>
              </a:ext>
            </a:extLst>
          </p:cNvPr>
          <p:cNvGrpSpPr/>
          <p:nvPr/>
        </p:nvGrpSpPr>
        <p:grpSpPr>
          <a:xfrm>
            <a:off x="7164729" y="4224338"/>
            <a:ext cx="4770096" cy="1406905"/>
            <a:chOff x="7164729" y="4950711"/>
            <a:chExt cx="4888374" cy="1406905"/>
          </a:xfrm>
        </p:grpSpPr>
        <p:sp>
          <p:nvSpPr>
            <p:cNvPr id="11" name="Shape 7"/>
            <p:cNvSpPr/>
            <p:nvPr/>
          </p:nvSpPr>
          <p:spPr>
            <a:xfrm>
              <a:off x="7164729" y="4950711"/>
              <a:ext cx="4888374" cy="1406905"/>
            </a:xfrm>
            <a:prstGeom prst="roundRect">
              <a:avLst>
                <a:gd name="adj" fmla="val 5926"/>
              </a:avLst>
            </a:prstGeom>
            <a:solidFill>
              <a:srgbClr val="F7F7F5"/>
            </a:solidFill>
            <a:ln w="12700">
              <a:solidFill>
                <a:schemeClr val="accent6"/>
              </a:solidFill>
              <a:prstDash val="solid"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2" name="Text 8"/>
            <p:cNvSpPr/>
            <p:nvPr/>
          </p:nvSpPr>
          <p:spPr>
            <a:xfrm>
              <a:off x="8329613" y="5013107"/>
              <a:ext cx="2118360" cy="678942"/>
            </a:xfrm>
            <a:prstGeom prst="rect">
              <a:avLst/>
            </a:prstGeom>
            <a:noFill/>
            <a:ln/>
          </p:spPr>
          <p:txBody>
            <a:bodyPr wrap="square" rtlCol="0" anchor="b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1C7293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124%</a:t>
              </a:r>
              <a:endParaRPr lang="en-US" sz="2200" dirty="0"/>
            </a:p>
          </p:txBody>
        </p:sp>
        <p:sp>
          <p:nvSpPr>
            <p:cNvPr id="13" name="Text 9"/>
            <p:cNvSpPr/>
            <p:nvPr/>
          </p:nvSpPr>
          <p:spPr>
            <a:xfrm>
              <a:off x="7164729" y="5729698"/>
              <a:ext cx="4533418" cy="319583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ctr">
                <a:buNone/>
              </a:pPr>
              <a:r>
                <a:rPr lang="en-US" sz="14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 couverture des </a:t>
              </a:r>
              <a:r>
                <a:rPr lang="en-US" sz="1400" dirty="0" err="1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besoins</a:t>
              </a:r>
              <a:r>
                <a:rPr lang="en-US" sz="14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1400" dirty="0" err="1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céréaliers</a:t>
              </a:r>
              <a:r>
                <a:rPr lang="en-US" sz="14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1400" dirty="0" err="1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en</a:t>
              </a:r>
              <a:r>
                <a:rPr lang="en-US" sz="14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2025</a:t>
              </a:r>
              <a:endParaRPr lang="en-US" sz="1400" dirty="0"/>
            </a:p>
          </p:txBody>
        </p:sp>
      </p:grpSp>
      <p:sp>
        <p:nvSpPr>
          <p:cNvPr id="18" name="Text 1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BBE76AB7-6274-4C2E-9C68-A7EA63DC7359}"/>
              </a:ext>
            </a:extLst>
          </p:cNvPr>
          <p:cNvSpPr/>
          <p:nvPr/>
        </p:nvSpPr>
        <p:spPr>
          <a:xfrm>
            <a:off x="0" y="45719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3BB5825-ABB6-4477-B0B5-470B42CD857F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3DE6C937-D608-4EC8-B40F-28BB86BBD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20" name="Image 19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5D2DD195-FEDE-41A8-8FD8-65ACDC726826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0FF17D15-7F65-40CF-86A6-6FF7D6550DDB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0BDC2D9F-277C-4EE2-8C8B-84B47AE843AB}"/>
                </a:ext>
              </a:extLst>
            </p:cNvPr>
            <p:cNvPicPr/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68022B02-754C-4A6D-92D7-B1778411B89D}"/>
                </a:ext>
              </a:extLst>
            </p:cNvPr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7BD70682-153C-4DFB-A3AB-067CBA9BF6CF}"/>
                </a:ext>
              </a:extLst>
            </p:cNvPr>
            <p:cNvPicPr/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186D155-FE53-4338-8A5D-F36832B3455B}"/>
                </a:ext>
              </a:extLst>
            </p:cNvPr>
            <p:cNvPicPr/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9943450-7DE3-4E19-B162-E1AB44F66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92804"/>
            <a:ext cx="671900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IV.4. BILAN DES INITIATIVES ET OPERATIONS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043291" y="1809861"/>
            <a:ext cx="4847767" cy="6188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Riz</a:t>
            </a:r>
            <a:r>
              <a:rPr lang="en-US" sz="20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 paddy : cap </a:t>
            </a:r>
            <a:r>
              <a:rPr lang="en-US" sz="2000" b="1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symbolique</a:t>
            </a:r>
            <a:r>
              <a:rPr lang="en-US" sz="20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 du million de </a:t>
            </a:r>
            <a:r>
              <a:rPr lang="en-US" sz="2000" b="1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tonnes</a:t>
            </a:r>
            <a:r>
              <a:rPr lang="en-US" sz="20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000" b="1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franchi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234440" y="1654636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 : produire 1 000 000 t de riz paddy dès 2025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669027818"/>
              </p:ext>
            </p:extLst>
          </p:nvPr>
        </p:nvGraphicFramePr>
        <p:xfrm>
          <a:off x="548640" y="2241630"/>
          <a:ext cx="6400800" cy="3793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7043291" y="4446802"/>
            <a:ext cx="4888374" cy="1234440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267647" y="4363487"/>
            <a:ext cx="4251960" cy="67894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101%</a:t>
            </a:r>
            <a:endParaRPr lang="en-US" sz="3200" dirty="0"/>
          </a:p>
        </p:txBody>
      </p:sp>
      <p:sp>
        <p:nvSpPr>
          <p:cNvPr id="10" name="Text 6"/>
          <p:cNvSpPr/>
          <p:nvPr/>
        </p:nvSpPr>
        <p:spPr>
          <a:xfrm>
            <a:off x="7361498" y="5110168"/>
            <a:ext cx="4251960" cy="4690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buSzPct val="100000"/>
            </a:pP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d’atteinte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cibles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l’OAPH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7043291" y="2547669"/>
            <a:ext cx="4888374" cy="1234440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315200" y="2445682"/>
            <a:ext cx="4251960" cy="67894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136,61%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7220769" y="3164889"/>
            <a:ext cx="4533418" cy="3195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Accroissement</a:t>
            </a:r>
            <a:r>
              <a:rPr lang="en-US" sz="14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production par rapport à la Moyenne 2020-2022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0553ABD-85F8-493A-B447-39091A9CBC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298" y="1679717"/>
            <a:ext cx="458972" cy="437083"/>
          </a:xfrm>
          <a:prstGeom prst="rect">
            <a:avLst/>
          </a:prstGeom>
        </p:spPr>
      </p:pic>
      <p:sp>
        <p:nvSpPr>
          <p:cNvPr id="15" name="Text 0">
            <a:extLst>
              <a:ext uri="{FF2B5EF4-FFF2-40B4-BE49-F238E27FC236}">
                <a16:creationId xmlns:a16="http://schemas.microsoft.com/office/drawing/2014/main" id="{A624F362-A205-44D2-8E6B-FDD48E5FBFB9}"/>
              </a:ext>
            </a:extLst>
          </p:cNvPr>
          <p:cNvSpPr/>
          <p:nvPr/>
        </p:nvSpPr>
        <p:spPr>
          <a:xfrm>
            <a:off x="0" y="45719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67EB0D7A-E3A1-4357-B108-69F844654191}"/>
              </a:ext>
            </a:extLst>
          </p:cNvPr>
          <p:cNvSpPr/>
          <p:nvPr/>
        </p:nvSpPr>
        <p:spPr>
          <a:xfrm>
            <a:off x="613458" y="1202901"/>
            <a:ext cx="6165448" cy="409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Initiative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produire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1 000 000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tonnes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Riz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paddy</a:t>
            </a:r>
            <a:endParaRPr lang="en-US" sz="2000" dirty="0">
              <a:solidFill>
                <a:srgbClr val="0070C0"/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58D07B0B-B7A1-469E-B573-87451DC6EAD2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65F9F2ED-2553-428D-9832-5F655B44F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22" name="Image 21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9674257E-4ECF-43B4-B716-7A549B08BCE3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5A536CD-0F58-453C-9697-095EFFE5CC96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BB89C5B7-5028-48CB-BB63-E767638A1F55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1C01B79B-B4D3-4424-B020-7B2B86E79798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31A48B16-2C24-46A7-908A-AD5822192D49}"/>
                </a:ext>
              </a:extLst>
            </p:cNvPr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A460D497-3B41-4E72-81BD-854D3ADCA668}"/>
                </a:ext>
              </a:extLst>
            </p:cNvPr>
            <p:cNvPicPr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2FA20E64-8AB8-46AE-9825-9954B04E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4896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1234439" y="1463040"/>
            <a:ext cx="6470441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 : porter la production annuelle à 2 000 000 t à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l'horizon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</a:t>
            </a:r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2372073673"/>
              </p:ext>
            </p:extLst>
          </p:nvPr>
        </p:nvGraphicFramePr>
        <p:xfrm>
          <a:off x="548640" y="2057400"/>
          <a:ext cx="640080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7114032" y="1984038"/>
            <a:ext cx="4434840" cy="1762048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rgbClr val="E3E7E1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315200" y="2167128"/>
            <a:ext cx="4251960" cy="67894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134%</a:t>
            </a:r>
            <a:endParaRPr lang="en-US" sz="3200" dirty="0"/>
          </a:p>
        </p:txBody>
      </p:sp>
      <p:sp>
        <p:nvSpPr>
          <p:cNvPr id="10" name="Text 6"/>
          <p:cNvSpPr/>
          <p:nvPr/>
        </p:nvSpPr>
        <p:spPr>
          <a:xfrm>
            <a:off x="7315200" y="3063432"/>
            <a:ext cx="4251960" cy="504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buSzPct val="100000"/>
            </a:pP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d’atteinte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cibles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l’OAPH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7208520" y="4117543"/>
            <a:ext cx="4434840" cy="1762049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rgbClr val="E3E7E1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223760" y="4576874"/>
            <a:ext cx="4251960" cy="40409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46,95%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406640" y="5127585"/>
            <a:ext cx="4251960" cy="6128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Accroissement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production par rapport à la Moyenne 2020-2022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0249123-976A-40BC-AC03-54CF01FAC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17904"/>
            <a:ext cx="596997" cy="495010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2EB5ECD4-C2BD-49A4-AB2C-6537E1CEA54E}"/>
              </a:ext>
            </a:extLst>
          </p:cNvPr>
          <p:cNvSpPr/>
          <p:nvPr/>
        </p:nvSpPr>
        <p:spPr>
          <a:xfrm>
            <a:off x="548640" y="1006661"/>
            <a:ext cx="6165448" cy="409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Initiative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produire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2 000 000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tonnes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maïs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0" name="Text 0">
            <a:extLst>
              <a:ext uri="{FF2B5EF4-FFF2-40B4-BE49-F238E27FC236}">
                <a16:creationId xmlns:a16="http://schemas.microsoft.com/office/drawing/2014/main" id="{7AC8D56C-5477-4567-BBE1-7C10BBF988CB}"/>
              </a:ext>
            </a:extLst>
          </p:cNvPr>
          <p:cNvSpPr/>
          <p:nvPr/>
        </p:nvSpPr>
        <p:spPr>
          <a:xfrm>
            <a:off x="548640" y="701596"/>
            <a:ext cx="671900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IV.4. BILAN DES INITIATIVES ET OPERATIONS</a:t>
            </a:r>
            <a:endParaRPr lang="en-US" sz="2000" dirty="0"/>
          </a:p>
        </p:txBody>
      </p:sp>
      <p:sp>
        <p:nvSpPr>
          <p:cNvPr id="21" name="Text 0">
            <a:extLst>
              <a:ext uri="{FF2B5EF4-FFF2-40B4-BE49-F238E27FC236}">
                <a16:creationId xmlns:a16="http://schemas.microsoft.com/office/drawing/2014/main" id="{ABEBD04D-99B2-4A72-B09C-411733B00CE5}"/>
              </a:ext>
            </a:extLst>
          </p:cNvPr>
          <p:cNvSpPr/>
          <p:nvPr/>
        </p:nvSpPr>
        <p:spPr>
          <a:xfrm>
            <a:off x="0" y="4049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80432958-B11C-4679-9485-7B2BCEF5F296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43154A68-A2E4-4794-BB63-5CF3D7BF9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24" name="Image 23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CCEFAE2D-B48B-4C12-834E-62DA3E33B441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DB258D54-4D09-4A4A-AAAC-15EE4EEFA5E7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2B9B6BAB-750B-4314-A1DC-AD7EDB456BCE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E937E2-C210-4999-B68E-C2B5E829098A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0AC3CBCC-2C18-4D53-82EC-57EAA7E5F083}"/>
                </a:ext>
              </a:extLst>
            </p:cNvPr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5B70FC70-58C8-46A8-AD44-A76370BE2880}"/>
                </a:ext>
              </a:extLst>
            </p:cNvPr>
            <p:cNvPicPr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28E5733-3898-42F3-BB1E-2236BF185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3144067757"/>
              </p:ext>
            </p:extLst>
          </p:nvPr>
        </p:nvGraphicFramePr>
        <p:xfrm>
          <a:off x="328721" y="2193943"/>
          <a:ext cx="6400800" cy="3829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7041266" y="2193943"/>
            <a:ext cx="4475544" cy="1817988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315200" y="2167128"/>
            <a:ext cx="4251960" cy="67894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accent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72,51%</a:t>
            </a:r>
            <a:endParaRPr lang="en-US" sz="3200" dirty="0">
              <a:solidFill>
                <a:schemeClr val="accent6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7290025" y="3141597"/>
            <a:ext cx="4251960" cy="4690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Accroissement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 rapport à la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moyenne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2020-2022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7132320" y="4494835"/>
            <a:ext cx="4434840" cy="1528787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132320" y="4672584"/>
            <a:ext cx="425196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86,4%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3" name="Text 9"/>
          <p:cNvSpPr/>
          <p:nvPr/>
        </p:nvSpPr>
        <p:spPr>
          <a:xfrm>
            <a:off x="7269480" y="5440655"/>
            <a:ext cx="4343400" cy="4690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buSzPct val="100000"/>
            </a:pP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d’atteinte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cibles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l’OAPH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A79C92EF-5FB8-4A4C-82BE-4FBA91464F39}"/>
              </a:ext>
            </a:extLst>
          </p:cNvPr>
          <p:cNvSpPr/>
          <p:nvPr/>
        </p:nvSpPr>
        <p:spPr>
          <a:xfrm>
            <a:off x="1257396" y="1723604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 : 60 000 t/an à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l'horizon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E80E073-A5B2-4EF6-95FE-412FA6C84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390" y="1664744"/>
            <a:ext cx="437759" cy="437759"/>
          </a:xfrm>
          <a:prstGeom prst="rect">
            <a:avLst/>
          </a:prstGeom>
        </p:spPr>
      </p:pic>
      <p:sp>
        <p:nvSpPr>
          <p:cNvPr id="15" name="Text 1">
            <a:extLst>
              <a:ext uri="{FF2B5EF4-FFF2-40B4-BE49-F238E27FC236}">
                <a16:creationId xmlns:a16="http://schemas.microsoft.com/office/drawing/2014/main" id="{AADC3E15-01A9-4EC1-9D13-DC86772BF3A2}"/>
              </a:ext>
            </a:extLst>
          </p:cNvPr>
          <p:cNvSpPr/>
          <p:nvPr/>
        </p:nvSpPr>
        <p:spPr>
          <a:xfrm>
            <a:off x="509459" y="1214568"/>
            <a:ext cx="7030400" cy="409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Initiative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produire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60 000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tonnes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pommes de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terre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9" name="Text 0">
            <a:extLst>
              <a:ext uri="{FF2B5EF4-FFF2-40B4-BE49-F238E27FC236}">
                <a16:creationId xmlns:a16="http://schemas.microsoft.com/office/drawing/2014/main" id="{24EA503E-C768-4E61-A756-BFAF8415EA4C}"/>
              </a:ext>
            </a:extLst>
          </p:cNvPr>
          <p:cNvSpPr/>
          <p:nvPr/>
        </p:nvSpPr>
        <p:spPr>
          <a:xfrm>
            <a:off x="596193" y="834378"/>
            <a:ext cx="671900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IV.4. BILAN DES INITIATIVES ET OPERATIONS</a:t>
            </a:r>
            <a:endParaRPr lang="en-US" sz="2000" dirty="0"/>
          </a:p>
        </p:txBody>
      </p:sp>
      <p:sp>
        <p:nvSpPr>
          <p:cNvPr id="24" name="Text 0">
            <a:extLst>
              <a:ext uri="{FF2B5EF4-FFF2-40B4-BE49-F238E27FC236}">
                <a16:creationId xmlns:a16="http://schemas.microsoft.com/office/drawing/2014/main" id="{F029DF63-F4A2-4A11-BC43-B58199B1B133}"/>
              </a:ext>
            </a:extLst>
          </p:cNvPr>
          <p:cNvSpPr/>
          <p:nvPr/>
        </p:nvSpPr>
        <p:spPr>
          <a:xfrm>
            <a:off x="0" y="-49773"/>
            <a:ext cx="12192000" cy="640081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894076DC-19AD-467C-9224-27DC674C9ADB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BE61C7BD-A074-4B44-A482-778DC64AD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27" name="Image 26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030C6130-A96C-4D8C-BEF9-1C50D6D8AAEA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A2FDC60B-14E1-4E3B-BBD2-82322590FD63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F561B161-DE70-4753-9E77-481A5F8683AA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82FCD352-E859-44EB-96CC-868F6203035A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5E86245-5480-476D-841F-29659C06E323}"/>
                </a:ext>
              </a:extLst>
            </p:cNvPr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24087004-F6DB-42D4-83A8-F0B0069773CE}"/>
                </a:ext>
              </a:extLst>
            </p:cNvPr>
            <p:cNvPicPr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667B9D6D-617E-466A-AEBF-DC969010B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7069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594960996"/>
              </p:ext>
            </p:extLst>
          </p:nvPr>
        </p:nvGraphicFramePr>
        <p:xfrm>
          <a:off x="328721" y="2193943"/>
          <a:ext cx="6400800" cy="3697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7147753" y="2188468"/>
            <a:ext cx="4434840" cy="1899506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rgbClr val="E3E7E1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772400" y="2239136"/>
            <a:ext cx="3408744" cy="67894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accent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91,26%</a:t>
            </a:r>
            <a:endParaRPr lang="en-US" sz="3200" dirty="0">
              <a:solidFill>
                <a:schemeClr val="accent6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7315200" y="3387524"/>
            <a:ext cx="4251960" cy="6789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Accroissement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production par rapport à la Moyenne 2020-2022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7147753" y="4379992"/>
            <a:ext cx="4434840" cy="1511522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rgbClr val="E3E7E1"/>
            </a:solidFill>
            <a:prstDash val="solid"/>
          </a:ln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pPr algn="ctr"/>
            <a:endParaRPr lang="en-US" sz="1800" dirty="0">
              <a:solidFill>
                <a:srgbClr val="2A2E2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endParaRPr lang="en-US" dirty="0">
              <a:solidFill>
                <a:srgbClr val="2A2E2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en-US" sz="18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</a:t>
            </a:r>
            <a:r>
              <a:rPr lang="en-US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d’atteinte</a:t>
            </a:r>
            <a:r>
              <a:rPr lang="en-US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8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</a:t>
            </a:r>
            <a:r>
              <a:rPr lang="en-US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8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l’OAPH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7239193" y="4758240"/>
            <a:ext cx="4251960" cy="493776"/>
          </a:xfrm>
          <a:prstGeom prst="rect">
            <a:avLst/>
          </a:prstGeom>
          <a:noFill/>
          <a:ln>
            <a:noFill/>
          </a:ln>
        </p:spPr>
        <p:txBody>
          <a:bodyPr wrap="square" rtlCol="0" anchor="b"/>
          <a:lstStyle/>
          <a:p>
            <a:pPr algn="ctr">
              <a:buSzPct val="100000"/>
            </a:pPr>
            <a:r>
              <a:rPr lang="fr-FR" sz="2800" b="1" dirty="0">
                <a:solidFill>
                  <a:schemeClr val="accent1"/>
                </a:solidFill>
              </a:rPr>
              <a:t>58,47%</a:t>
            </a:r>
          </a:p>
        </p:txBody>
      </p:sp>
      <p:sp>
        <p:nvSpPr>
          <p:cNvPr id="18" name="Text 1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19" name="Text 18">
            <a:extLst>
              <a:ext uri="{FF2B5EF4-FFF2-40B4-BE49-F238E27FC236}">
                <a16:creationId xmlns:a16="http://schemas.microsoft.com/office/drawing/2014/main" id="{4F090567-16E2-471B-B123-2AC45DFB1790}"/>
              </a:ext>
            </a:extLst>
          </p:cNvPr>
          <p:cNvSpPr/>
          <p:nvPr/>
        </p:nvSpPr>
        <p:spPr>
          <a:xfrm>
            <a:off x="1264920" y="1782463"/>
            <a:ext cx="500084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 : 100 000 t/an (50% des besoins nationaux)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06B9F8A-0B89-4F39-B287-C98D51FCF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57199" y="1721386"/>
            <a:ext cx="585919" cy="381118"/>
          </a:xfrm>
          <a:prstGeom prst="rect">
            <a:avLst/>
          </a:prstGeom>
        </p:spPr>
      </p:pic>
      <p:sp>
        <p:nvSpPr>
          <p:cNvPr id="14" name="Text 1">
            <a:extLst>
              <a:ext uri="{FF2B5EF4-FFF2-40B4-BE49-F238E27FC236}">
                <a16:creationId xmlns:a16="http://schemas.microsoft.com/office/drawing/2014/main" id="{E5839116-D8FA-4514-948B-1E85EDAB47F1}"/>
              </a:ext>
            </a:extLst>
          </p:cNvPr>
          <p:cNvSpPr/>
          <p:nvPr/>
        </p:nvSpPr>
        <p:spPr>
          <a:xfrm>
            <a:off x="509459" y="1196146"/>
            <a:ext cx="7030400" cy="409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Initiative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produire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100 000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tonnes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poisson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par an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DD4B5306-4B15-4FB9-9268-4E5ACB341E0A}"/>
              </a:ext>
            </a:extLst>
          </p:cNvPr>
          <p:cNvSpPr/>
          <p:nvPr/>
        </p:nvSpPr>
        <p:spPr>
          <a:xfrm>
            <a:off x="457200" y="792804"/>
            <a:ext cx="671900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IV.4. BILAN DES INITIATIVES ET OPERATIONS</a:t>
            </a:r>
            <a:endParaRPr lang="en-US" sz="2000" dirty="0"/>
          </a:p>
        </p:txBody>
      </p:sp>
      <p:sp>
        <p:nvSpPr>
          <p:cNvPr id="21" name="Text 0">
            <a:extLst>
              <a:ext uri="{FF2B5EF4-FFF2-40B4-BE49-F238E27FC236}">
                <a16:creationId xmlns:a16="http://schemas.microsoft.com/office/drawing/2014/main" id="{3C216097-1E98-400B-8465-080AFCE24AC3}"/>
              </a:ext>
            </a:extLst>
          </p:cNvPr>
          <p:cNvSpPr/>
          <p:nvPr/>
        </p:nvSpPr>
        <p:spPr>
          <a:xfrm>
            <a:off x="0" y="1"/>
            <a:ext cx="12192000" cy="590308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6688A28-40E5-46D4-95FD-CEDE361AB5A8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7D24A3CB-3849-4A4E-B086-5E783E09F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25" name="Image 24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4EE575A6-D028-4D85-9C8F-7A02933B445D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948596A8-FA07-472C-BBEE-B9F614128769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241F0C9F-0918-4601-A030-FFDB8CE91E86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8F4B4FE9-F792-49B0-9BFA-FE8C494FB536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5AE35C6B-18E8-4ECA-9E75-1A47CDDA5151}"/>
                </a:ext>
              </a:extLst>
            </p:cNvPr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9CFA6653-13E1-47DE-93E9-E65A3D67202E}"/>
                </a:ext>
              </a:extLst>
            </p:cNvPr>
            <p:cNvPicPr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1ADC5F07-BDEB-4CF5-BC84-57A6146CE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9288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988071118"/>
              </p:ext>
            </p:extLst>
          </p:nvPr>
        </p:nvGraphicFramePr>
        <p:xfrm>
          <a:off x="328721" y="2180844"/>
          <a:ext cx="6400800" cy="3683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7315200" y="2145161"/>
            <a:ext cx="4375230" cy="1862654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687519" y="2700790"/>
            <a:ext cx="3346450" cy="458801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accent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101%</a:t>
            </a:r>
            <a:endParaRPr lang="en-US" sz="3200" dirty="0">
              <a:solidFill>
                <a:schemeClr val="accent6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7406640" y="3235734"/>
            <a:ext cx="4251960" cy="3054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 de réalisation de la cible 2025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7315200" y="4250165"/>
            <a:ext cx="4375230" cy="1614341"/>
          </a:xfrm>
          <a:prstGeom prst="roundRect">
            <a:avLst>
              <a:gd name="adj" fmla="val 5926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315200" y="3538728"/>
            <a:ext cx="4251960" cy="469087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342900" indent="-342900">
              <a:buSzPct val="100000"/>
              <a:buChar char="▪"/>
            </a:pPr>
            <a:endParaRPr lang="fr-FR" sz="1600" dirty="0"/>
          </a:p>
        </p:txBody>
      </p:sp>
      <p:sp>
        <p:nvSpPr>
          <p:cNvPr id="13" name="Text 9"/>
          <p:cNvSpPr/>
          <p:nvPr/>
        </p:nvSpPr>
        <p:spPr>
          <a:xfrm>
            <a:off x="7542834" y="4498695"/>
            <a:ext cx="4006037" cy="12269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>
              <a:buSzPct val="100000"/>
            </a:pPr>
            <a:r>
              <a:rPr lang="fr-F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361 </a:t>
            </a: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aviculteurs moderne installés sur une cible de 200 soit un taux de la cible de </a:t>
            </a:r>
            <a:r>
              <a:rPr lang="fr-FR" sz="240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180,5%</a:t>
            </a:r>
            <a:endParaRPr lang="fr-FR" sz="1500" b="1" dirty="0">
              <a:solidFill>
                <a:schemeClr val="accent1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19" name="Text 18">
            <a:extLst>
              <a:ext uri="{FF2B5EF4-FFF2-40B4-BE49-F238E27FC236}">
                <a16:creationId xmlns:a16="http://schemas.microsoft.com/office/drawing/2014/main" id="{4F090567-16E2-471B-B123-2AC45DFB1790}"/>
              </a:ext>
            </a:extLst>
          </p:cNvPr>
          <p:cNvSpPr/>
          <p:nvPr/>
        </p:nvSpPr>
        <p:spPr>
          <a:xfrm>
            <a:off x="1468558" y="1673923"/>
            <a:ext cx="49487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 : 18 000 000 </a:t>
            </a:r>
            <a:r>
              <a:rPr lang="en-US" b="1" i="1" dirty="0" err="1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têtes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volaille </a:t>
            </a:r>
            <a:r>
              <a:rPr lang="en-US" b="1" i="1" dirty="0" err="1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E955E4-1FF0-45C1-9EBE-B92126125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157" y="1632732"/>
            <a:ext cx="667433" cy="444521"/>
          </a:xfrm>
          <a:prstGeom prst="rect">
            <a:avLst/>
          </a:prstGeom>
        </p:spPr>
      </p:pic>
      <p:sp>
        <p:nvSpPr>
          <p:cNvPr id="14" name="Text 1">
            <a:extLst>
              <a:ext uri="{FF2B5EF4-FFF2-40B4-BE49-F238E27FC236}">
                <a16:creationId xmlns:a16="http://schemas.microsoft.com/office/drawing/2014/main" id="{EA3236D6-7EEC-4659-9E93-3550A262C63D}"/>
              </a:ext>
            </a:extLst>
          </p:cNvPr>
          <p:cNvSpPr/>
          <p:nvPr/>
        </p:nvSpPr>
        <p:spPr>
          <a:xfrm>
            <a:off x="376239" y="1165199"/>
            <a:ext cx="9016067" cy="409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Initiative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produire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1 800 000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têtes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volailles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additionnelles</a:t>
            </a:r>
            <a:r>
              <a:rPr lang="en-US" sz="2000" b="1" dirty="0">
                <a:solidFill>
                  <a:srgbClr val="0070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7BC36784-8222-47EF-9249-0629D8101549}"/>
              </a:ext>
            </a:extLst>
          </p:cNvPr>
          <p:cNvSpPr/>
          <p:nvPr/>
        </p:nvSpPr>
        <p:spPr>
          <a:xfrm>
            <a:off x="457200" y="792804"/>
            <a:ext cx="671900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IV.4. BILAN DES INITIATIVES ET OPERATIONS</a:t>
            </a:r>
            <a:endParaRPr lang="en-US" sz="2000" dirty="0"/>
          </a:p>
        </p:txBody>
      </p:sp>
      <p:sp>
        <p:nvSpPr>
          <p:cNvPr id="21" name="Text 0">
            <a:extLst>
              <a:ext uri="{FF2B5EF4-FFF2-40B4-BE49-F238E27FC236}">
                <a16:creationId xmlns:a16="http://schemas.microsoft.com/office/drawing/2014/main" id="{2AD41879-3E1D-4FC1-B1F2-48B51370EAE0}"/>
              </a:ext>
            </a:extLst>
          </p:cNvPr>
          <p:cNvSpPr/>
          <p:nvPr/>
        </p:nvSpPr>
        <p:spPr>
          <a:xfrm>
            <a:off x="0" y="0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137A734-615A-413C-8333-7BED8532D6AF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ED33112-179E-481F-A3EE-04C7E58F0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24" name="Image 23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EE8AEED5-A4A0-4110-906E-7BC0F7D2A0A9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04434583-7EE3-423D-8E34-EBE3004CB2F7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EAB08BB-5D1C-4089-92ED-626C703678DF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607A116B-680E-4A2A-9752-5D74E6BE43BF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77B9A37A-7EAE-46EE-AB3B-A9A9D66C386B}"/>
                </a:ext>
              </a:extLst>
            </p:cNvPr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E63E054B-5E58-48EE-AC44-5D6F18CF04F8}"/>
                </a:ext>
              </a:extLst>
            </p:cNvPr>
            <p:cNvPicPr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F66AAC8B-52C4-4378-8B0A-D09C0E5CF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4252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621792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670560" y="961711"/>
            <a:ext cx="5471160" cy="1920240"/>
          </a:xfrm>
          <a:prstGeom prst="roundRect">
            <a:avLst>
              <a:gd name="adj" fmla="val 5333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pPr algn="l"/>
            <a:r>
              <a:rPr lang="fr-FR" b="1" dirty="0">
                <a:solidFill>
                  <a:schemeClr val="accent1"/>
                </a:solidFill>
                <a:latin typeface="Barlow-ExtraBold"/>
              </a:rPr>
              <a:t>Opération : </a:t>
            </a:r>
            <a:r>
              <a:rPr lang="fr-FR" sz="1800" b="1" i="0" u="none" strike="noStrike" baseline="0" dirty="0">
                <a:solidFill>
                  <a:schemeClr val="accent1"/>
                </a:solidFill>
                <a:latin typeface="Barlow-ExtraBold"/>
              </a:rPr>
              <a:t>20 000 éleveurs de petits ruminants 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562583" y="1636776"/>
            <a:ext cx="2642885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30 631 kits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83535" y="2243462"/>
            <a:ext cx="4676172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Petits ruminants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distribués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,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soit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153,15%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cible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281530" y="961711"/>
            <a:ext cx="5471160" cy="1872929"/>
          </a:xfrm>
          <a:prstGeom prst="roundRect">
            <a:avLst>
              <a:gd name="adj" fmla="val 5333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pPr algn="just"/>
            <a:r>
              <a:rPr lang="fr-FR" sz="1500" b="1" dirty="0">
                <a:solidFill>
                  <a:schemeClr val="accent1"/>
                </a:solidFill>
                <a:latin typeface="Barlow-ExtraBold"/>
              </a:rPr>
              <a:t>Opération : R</a:t>
            </a:r>
            <a:r>
              <a:rPr lang="fr-FR" sz="1500" b="1" i="0" u="none" strike="noStrike" baseline="0" dirty="0">
                <a:solidFill>
                  <a:schemeClr val="accent1"/>
                </a:solidFill>
                <a:latin typeface="Barlow-ExtraBold"/>
              </a:rPr>
              <a:t>elance de la production nationale de blé sur 1 500 ha </a:t>
            </a:r>
            <a:endParaRPr lang="fr-FR" sz="1500" dirty="0">
              <a:solidFill>
                <a:schemeClr val="accent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281530" y="1408176"/>
            <a:ext cx="5285630" cy="572693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2 526 ha </a:t>
            </a:r>
          </a:p>
          <a:p>
            <a:pPr marL="0" indent="0" algn="ctr">
              <a:buNone/>
            </a:pPr>
            <a:r>
              <a:rPr lang="en-US" sz="1400" b="1" dirty="0" err="1">
                <a:solidFill>
                  <a:schemeClr val="accent6"/>
                </a:solidFill>
                <a:latin typeface="Cambria" pitchFamily="34" charset="0"/>
                <a:ea typeface="Cambria" pitchFamily="34" charset="-122"/>
              </a:rPr>
              <a:t>Soit</a:t>
            </a:r>
            <a:r>
              <a:rPr lang="en-US" sz="1400" b="1" dirty="0">
                <a:solidFill>
                  <a:schemeClr val="accent6"/>
                </a:solidFill>
                <a:latin typeface="Cambria" pitchFamily="34" charset="0"/>
                <a:ea typeface="Cambria" pitchFamily="34" charset="-122"/>
              </a:rPr>
              <a:t> 168,4%</a:t>
            </a:r>
            <a:endParaRPr lang="en-US" sz="1400" dirty="0">
              <a:solidFill>
                <a:schemeClr val="accent6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6281530" y="2163749"/>
            <a:ext cx="5285630" cy="6434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16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9 806 </a:t>
            </a:r>
            <a:r>
              <a:rPr lang="en-US" sz="1600" b="1" dirty="0" err="1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tonnes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Blé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produit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22971" y="2969899"/>
            <a:ext cx="5519530" cy="1783438"/>
          </a:xfrm>
          <a:prstGeom prst="roundRect">
            <a:avLst>
              <a:gd name="adj" fmla="val 5333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pPr algn="l"/>
            <a:r>
              <a:rPr lang="fr-FR" sz="1300" b="1" dirty="0">
                <a:solidFill>
                  <a:schemeClr val="accent1"/>
                </a:solidFill>
                <a:latin typeface="Barlow-ExtraBold"/>
              </a:rPr>
              <a:t>Opération : </a:t>
            </a:r>
            <a:r>
              <a:rPr lang="fr-FR" sz="1300" b="1" i="0" u="none" strike="noStrike" baseline="0" dirty="0">
                <a:solidFill>
                  <a:schemeClr val="accent1"/>
                </a:solidFill>
                <a:latin typeface="Barlow-SemiBold"/>
              </a:rPr>
              <a:t>Renouvellement de </a:t>
            </a:r>
            <a:r>
              <a:rPr lang="fr-FR" sz="1300" b="1" i="0" u="none" strike="noStrike" baseline="0" dirty="0">
                <a:solidFill>
                  <a:schemeClr val="accent1"/>
                </a:solidFill>
                <a:latin typeface="Barlow-ExtraBold"/>
              </a:rPr>
              <a:t>5 000 Hectares de vergers de manguiers</a:t>
            </a:r>
            <a:endParaRPr lang="fr-FR" sz="1300" dirty="0">
              <a:solidFill>
                <a:schemeClr val="accent1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64272" y="3406140"/>
            <a:ext cx="3419062" cy="4297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3 170 ha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40080" y="3860582"/>
            <a:ext cx="5371106" cy="8078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Vergers de manguiers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renouvelés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à </a:t>
            </a:r>
            <a:r>
              <a:rPr lang="en-US" sz="1600" b="1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63,4%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cible</a:t>
            </a:r>
            <a:endParaRPr lang="en-US" sz="1600" dirty="0">
              <a:solidFill>
                <a:srgbClr val="2A2E2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1 967 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promoteurs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299419" y="3013874"/>
            <a:ext cx="5530221" cy="1951318"/>
          </a:xfrm>
          <a:prstGeom prst="roundRect">
            <a:avLst>
              <a:gd name="adj" fmla="val 5333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pPr algn="l"/>
            <a:r>
              <a:rPr lang="fr-FR" b="1" dirty="0">
                <a:solidFill>
                  <a:schemeClr val="accent1"/>
                </a:solidFill>
                <a:latin typeface="Barlow-ExtraBold"/>
              </a:rPr>
              <a:t>Opération : </a:t>
            </a:r>
            <a:r>
              <a:rPr lang="fr-FR" sz="1800" b="1" i="0" u="none" strike="noStrike" baseline="0" dirty="0">
                <a:solidFill>
                  <a:schemeClr val="accent1"/>
                </a:solidFill>
                <a:latin typeface="Barlow-ExtraBold"/>
              </a:rPr>
              <a:t>26 000 hectares de zones pastorales modèles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6281530" y="3441401"/>
            <a:ext cx="5148470" cy="497849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25 062 ha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408751" y="3984864"/>
            <a:ext cx="5143169" cy="683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Doubégué</a:t>
            </a:r>
            <a:r>
              <a:rPr lang="fr-F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FR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Tcherbo</a:t>
            </a:r>
            <a:r>
              <a:rPr lang="fr-F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fr-FR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10 796 ha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FR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Sondré</a:t>
            </a:r>
            <a:r>
              <a:rPr lang="fr-F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Est :                </a:t>
            </a:r>
            <a:r>
              <a:rPr lang="fr-FR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14 266 ha 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OAPH 2023-2025 — Bilan de mise en œuvre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21" name="Shape 11">
            <a:extLst>
              <a:ext uri="{FF2B5EF4-FFF2-40B4-BE49-F238E27FC236}">
                <a16:creationId xmlns:a16="http://schemas.microsoft.com/office/drawing/2014/main" id="{2E61ED67-0D90-4539-AAAB-B9E6FDE5896D}"/>
              </a:ext>
            </a:extLst>
          </p:cNvPr>
          <p:cNvSpPr/>
          <p:nvPr/>
        </p:nvSpPr>
        <p:spPr>
          <a:xfrm>
            <a:off x="622971" y="4879472"/>
            <a:ext cx="5519530" cy="1869716"/>
          </a:xfrm>
          <a:prstGeom prst="roundRect">
            <a:avLst>
              <a:gd name="adj" fmla="val 5333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pPr algn="l"/>
            <a:r>
              <a:rPr lang="fr-FR" sz="1400" b="1" dirty="0">
                <a:solidFill>
                  <a:schemeClr val="accent1"/>
                </a:solidFill>
                <a:latin typeface="Barlow-ExtraBold"/>
              </a:rPr>
              <a:t>Opération : </a:t>
            </a:r>
            <a:r>
              <a:rPr lang="fr-FR" sz="1400" b="1" i="0" u="none" strike="noStrike" baseline="0" dirty="0">
                <a:solidFill>
                  <a:schemeClr val="accent1"/>
                </a:solidFill>
                <a:latin typeface="Barlow-SemiBold"/>
              </a:rPr>
              <a:t>Spéciale aménagement de 10 000 ha de périmètres irrigués et</a:t>
            </a:r>
          </a:p>
          <a:p>
            <a:pPr algn="l"/>
            <a:r>
              <a:rPr lang="fr-FR" sz="1400" b="1" i="0" u="none" strike="noStrike" baseline="0" dirty="0">
                <a:solidFill>
                  <a:schemeClr val="accent1"/>
                </a:solidFill>
                <a:latin typeface="Barlow-SemiBold"/>
              </a:rPr>
              <a:t>30 000 ha de bas-fonds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/>
              <a:t>11 774 ha </a:t>
            </a:r>
            <a:r>
              <a:rPr lang="fr-FR" sz="1400" dirty="0"/>
              <a:t>soit un taux d’atteinte de </a:t>
            </a:r>
            <a:r>
              <a:rPr lang="fr-FR" b="1" dirty="0">
                <a:solidFill>
                  <a:srgbClr val="C00000"/>
                </a:solidFill>
              </a:rPr>
              <a:t>117,74%</a:t>
            </a:r>
            <a:endParaRPr lang="fr-FR" sz="1400" b="1" dirty="0">
              <a:solidFill>
                <a:srgbClr val="C00000"/>
              </a:solidFill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/>
              <a:t>41 275 ha </a:t>
            </a:r>
            <a:r>
              <a:rPr lang="fr-FR" sz="1400" dirty="0"/>
              <a:t>de bas-fonds aménagés/réhabilités dont </a:t>
            </a:r>
            <a:r>
              <a:rPr lang="fr-FR" sz="1400" b="1" dirty="0"/>
              <a:t>25 031 ha </a:t>
            </a:r>
            <a:r>
              <a:rPr lang="fr-FR" sz="1400" dirty="0"/>
              <a:t>d’aménagements sommaires réalisés par l’approche communautaire ;</a:t>
            </a:r>
          </a:p>
          <a:p>
            <a:pPr algn="l"/>
            <a:endParaRPr lang="fr-FR" sz="1400" dirty="0">
              <a:solidFill>
                <a:schemeClr val="accent1"/>
              </a:solidFill>
            </a:endParaRPr>
          </a:p>
        </p:txBody>
      </p:sp>
      <p:sp>
        <p:nvSpPr>
          <p:cNvPr id="27" name="Shape 11">
            <a:extLst>
              <a:ext uri="{FF2B5EF4-FFF2-40B4-BE49-F238E27FC236}">
                <a16:creationId xmlns:a16="http://schemas.microsoft.com/office/drawing/2014/main" id="{83354538-B09B-444B-A2A3-25FA67CEC67A}"/>
              </a:ext>
            </a:extLst>
          </p:cNvPr>
          <p:cNvSpPr/>
          <p:nvPr/>
        </p:nvSpPr>
        <p:spPr>
          <a:xfrm>
            <a:off x="6310111" y="5043389"/>
            <a:ext cx="5519530" cy="1705799"/>
          </a:xfrm>
          <a:prstGeom prst="roundRect">
            <a:avLst>
              <a:gd name="adj" fmla="val 5333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pPr algn="just"/>
            <a:r>
              <a:rPr lang="fr-FR" sz="1400" b="1" dirty="0">
                <a:solidFill>
                  <a:schemeClr val="accent1"/>
                </a:solidFill>
                <a:latin typeface="Barlow-ExtraBold"/>
              </a:rPr>
              <a:t>Opération : </a:t>
            </a:r>
            <a:r>
              <a:rPr lang="fr-FR" sz="1400" b="1" i="0" u="none" strike="noStrike" baseline="0" dirty="0">
                <a:solidFill>
                  <a:schemeClr val="accent1"/>
                </a:solidFill>
                <a:latin typeface="Barlow-SemiBold"/>
              </a:rPr>
              <a:t>Spécial Agropole de </a:t>
            </a:r>
            <a:r>
              <a:rPr lang="fr-FR" sz="1400" b="1" i="0" u="none" strike="noStrike" baseline="0" dirty="0" err="1">
                <a:solidFill>
                  <a:schemeClr val="accent1"/>
                </a:solidFill>
                <a:latin typeface="Barlow-SemiBold"/>
              </a:rPr>
              <a:t>Samendeni</a:t>
            </a:r>
            <a:r>
              <a:rPr lang="fr-FR" sz="1400" b="1" i="0" u="none" strike="noStrike" baseline="0" dirty="0">
                <a:solidFill>
                  <a:schemeClr val="accent1"/>
                </a:solidFill>
                <a:latin typeface="Barlow-SemiBold"/>
              </a:rPr>
              <a:t> avec l’implication des</a:t>
            </a:r>
          </a:p>
          <a:p>
            <a:pPr algn="just"/>
            <a:r>
              <a:rPr lang="fr-FR" sz="1400" b="1" i="0" u="none" strike="noStrike" baseline="0" dirty="0">
                <a:solidFill>
                  <a:schemeClr val="accent1"/>
                </a:solidFill>
                <a:latin typeface="Barlow-SemiBold"/>
              </a:rPr>
              <a:t>promoteurs privés</a:t>
            </a:r>
          </a:p>
          <a:p>
            <a:pPr algn="l"/>
            <a:r>
              <a:rPr lang="fr-FR" sz="1400" dirty="0">
                <a:solidFill>
                  <a:schemeClr val="accent1"/>
                </a:solidFill>
              </a:rPr>
              <a:t> </a:t>
            </a:r>
          </a:p>
          <a:p>
            <a:pPr algn="l"/>
            <a:r>
              <a:rPr lang="fr-FR" b="1" dirty="0">
                <a:solidFill>
                  <a:schemeClr val="accent6"/>
                </a:solidFill>
              </a:rPr>
              <a:t>                                                O ha </a:t>
            </a:r>
          </a:p>
          <a:p>
            <a:pPr algn="l"/>
            <a:r>
              <a:rPr lang="fr-FR" sz="1400" dirty="0">
                <a:solidFill>
                  <a:schemeClr val="accent1"/>
                </a:solidFill>
              </a:rPr>
              <a:t>                       </a:t>
            </a:r>
          </a:p>
          <a:p>
            <a:pPr algn="ctr"/>
            <a:r>
              <a:rPr lang="fr-FR" sz="1400" dirty="0"/>
              <a:t>Aménager par les promoteurs privés </a:t>
            </a:r>
          </a:p>
        </p:txBody>
      </p:sp>
      <p:sp>
        <p:nvSpPr>
          <p:cNvPr id="20" name="Text 0">
            <a:extLst>
              <a:ext uri="{FF2B5EF4-FFF2-40B4-BE49-F238E27FC236}">
                <a16:creationId xmlns:a16="http://schemas.microsoft.com/office/drawing/2014/main" id="{6D69FBA5-054E-404D-868D-241D5F9C6F10}"/>
              </a:ext>
            </a:extLst>
          </p:cNvPr>
          <p:cNvSpPr/>
          <p:nvPr/>
        </p:nvSpPr>
        <p:spPr>
          <a:xfrm>
            <a:off x="584522" y="572976"/>
            <a:ext cx="671900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IV.4. BILAN DES INITIATIVES ET OPERATIONS</a:t>
            </a:r>
            <a:endParaRPr lang="en-US" sz="2000" dirty="0"/>
          </a:p>
        </p:txBody>
      </p:sp>
      <p:sp>
        <p:nvSpPr>
          <p:cNvPr id="23" name="Text 0">
            <a:extLst>
              <a:ext uri="{FF2B5EF4-FFF2-40B4-BE49-F238E27FC236}">
                <a16:creationId xmlns:a16="http://schemas.microsoft.com/office/drawing/2014/main" id="{BC31B90C-69CD-4E46-BC10-AF2238765373}"/>
              </a:ext>
            </a:extLst>
          </p:cNvPr>
          <p:cNvSpPr/>
          <p:nvPr/>
        </p:nvSpPr>
        <p:spPr>
          <a:xfrm>
            <a:off x="0" y="-10745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50853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  <a:round/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I. RAPPEL DES AMBITIONS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77698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Ambition </a:t>
            </a:r>
            <a:r>
              <a:rPr lang="en-US" sz="24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claire</a:t>
            </a:r>
            <a:r>
              <a:rPr lang="en-US" sz="28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: la souveraineté alimentaire à l'horizon 2025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297084" y="1464071"/>
            <a:ext cx="5861419" cy="1301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t"/>
          <a:lstStyle/>
          <a:p>
            <a:pPr algn="just"/>
            <a:r>
              <a:rPr lang="fr-FR" sz="1600" b="0" i="0" u="none" strike="noStrike" baseline="0" dirty="0">
                <a:latin typeface="Ronnia-Light"/>
              </a:rPr>
              <a:t>A travers 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600" b="0" i="0" u="none" strike="noStrike" baseline="0" dirty="0">
                <a:latin typeface="Ronnia-Light"/>
              </a:rPr>
              <a:t>augmentation substantielle de la production;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600" b="0" i="0" u="none" strike="noStrike" baseline="0" dirty="0">
                <a:latin typeface="Ronnia-Light"/>
              </a:rPr>
              <a:t>Couverture des besoins de consommation de la population;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600" b="0" i="0" u="none" strike="noStrike" baseline="0" dirty="0">
                <a:latin typeface="Ronnia-Light"/>
              </a:rPr>
              <a:t>Reduction de la dépendance à l’importation des produits alimentaires de grande consommation.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864487" y="3080175"/>
            <a:ext cx="2936112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</a:t>
            </a:r>
            <a:r>
              <a:rPr lang="en-US" b="1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filières</a:t>
            </a: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stratégiques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96330" y="4240758"/>
            <a:ext cx="2743200" cy="457200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8" name="Shape 6"/>
          <p:cNvSpPr/>
          <p:nvPr/>
        </p:nvSpPr>
        <p:spPr>
          <a:xfrm>
            <a:off x="3415303" y="3656064"/>
            <a:ext cx="2743200" cy="457200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9" name="Text 7"/>
          <p:cNvSpPr/>
          <p:nvPr/>
        </p:nvSpPr>
        <p:spPr>
          <a:xfrm>
            <a:off x="3719331" y="3669756"/>
            <a:ext cx="1916574" cy="4195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Maïs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14158" y="4335602"/>
            <a:ext cx="22292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Blé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445810" y="4240758"/>
            <a:ext cx="2743200" cy="457200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956268" y="4262435"/>
            <a:ext cx="1747778" cy="3899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Pomme de terre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60133" y="4832604"/>
            <a:ext cx="2743200" cy="457200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697" y="4813583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Mangue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415303" y="4827781"/>
            <a:ext cx="2743200" cy="457200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911278" y="4832604"/>
            <a:ext cx="1778643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Poisson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5440680"/>
            <a:ext cx="2743200" cy="457200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19" name="Text 17"/>
          <p:cNvSpPr/>
          <p:nvPr/>
        </p:nvSpPr>
        <p:spPr>
          <a:xfrm>
            <a:off x="672103" y="5521128"/>
            <a:ext cx="2105821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Volaille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397364" y="5442030"/>
            <a:ext cx="2743200" cy="451682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21" name="Text 19"/>
          <p:cNvSpPr/>
          <p:nvPr/>
        </p:nvSpPr>
        <p:spPr>
          <a:xfrm>
            <a:off x="3911279" y="5564142"/>
            <a:ext cx="2036742" cy="2258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Bétail-viande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309361" y="1417320"/>
            <a:ext cx="5724452" cy="4560222"/>
          </a:xfrm>
          <a:prstGeom prst="roundRect">
            <a:avLst>
              <a:gd name="adj" fmla="val 1942"/>
            </a:avLst>
          </a:prstGeom>
          <a:solidFill>
            <a:srgbClr val="2C5F2D"/>
          </a:solidFill>
          <a:ln/>
        </p:spPr>
      </p:sp>
      <p:sp>
        <p:nvSpPr>
          <p:cNvPr id="23" name="Text 21"/>
          <p:cNvSpPr/>
          <p:nvPr/>
        </p:nvSpPr>
        <p:spPr>
          <a:xfrm>
            <a:off x="6717175" y="1556795"/>
            <a:ext cx="4575665" cy="56891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00" dirty="0" err="1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Critères</a:t>
            </a:r>
            <a:r>
              <a:rPr lang="en-US" sz="1600" b="1" kern="0" spc="1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b="1" kern="0" spc="100" dirty="0" err="1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choix</a:t>
            </a:r>
            <a:r>
              <a:rPr lang="en-US" sz="1600" b="1" kern="0" spc="1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</a:t>
            </a:r>
            <a:r>
              <a:rPr lang="en-US" sz="1600" b="1" kern="0" spc="100" dirty="0" err="1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filières</a:t>
            </a:r>
            <a:r>
              <a:rPr lang="en-US" sz="1600" b="1" kern="0" spc="1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kern="0" spc="100" dirty="0" err="1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stratégiques</a:t>
            </a:r>
            <a:r>
              <a:rPr lang="en-US" sz="1600" b="1" kern="0" spc="1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387103" y="2225320"/>
            <a:ext cx="5507813" cy="365205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 algn="just">
              <a:lnSpc>
                <a:spcPct val="150000"/>
              </a:lnSpc>
              <a:spcAft>
                <a:spcPts val="800"/>
              </a:spcAft>
              <a:buSzPct val="100000"/>
              <a:buChar char="▪"/>
            </a:pPr>
            <a:r>
              <a:rPr lang="fr-FR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importance du produit dans la consommation nationale,</a:t>
            </a:r>
          </a:p>
          <a:p>
            <a:pPr marL="177800" indent="-177800" algn="just">
              <a:lnSpc>
                <a:spcPct val="150000"/>
              </a:lnSpc>
              <a:spcAft>
                <a:spcPts val="800"/>
              </a:spcAft>
              <a:buSzPct val="100000"/>
              <a:buChar char="▪"/>
            </a:pPr>
            <a:r>
              <a:rPr lang="fr-FR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 vis-à-vis des importations, </a:t>
            </a:r>
          </a:p>
          <a:p>
            <a:pPr marL="177800" indent="-177800" algn="just">
              <a:lnSpc>
                <a:spcPct val="150000"/>
              </a:lnSpc>
              <a:spcAft>
                <a:spcPts val="800"/>
              </a:spcAft>
              <a:buSzPct val="100000"/>
              <a:buChar char="▪"/>
            </a:pPr>
            <a:r>
              <a:rPr lang="fr-FR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existence de potentiel en matière de capacité de production;</a:t>
            </a:r>
          </a:p>
          <a:p>
            <a:pPr marL="177800" indent="-177800" algn="just">
              <a:lnSpc>
                <a:spcPct val="150000"/>
              </a:lnSpc>
              <a:spcAft>
                <a:spcPts val="800"/>
              </a:spcAft>
              <a:buSzPct val="100000"/>
              <a:buChar char="▪"/>
            </a:pPr>
            <a:r>
              <a:rPr lang="fr-FR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opportunité de créer des emplois décents et des revenus pour les couches sociales les plus pauvres et vulnérables;</a:t>
            </a:r>
          </a:p>
          <a:p>
            <a:pPr marL="177800" indent="-177800" algn="just">
              <a:lnSpc>
                <a:spcPct val="150000"/>
              </a:lnSpc>
              <a:spcAft>
                <a:spcPts val="800"/>
              </a:spcAft>
              <a:buSzPct val="100000"/>
              <a:buChar char="▪"/>
            </a:pPr>
            <a:r>
              <a:rPr lang="fr-FR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besoin de préservation ou de reconstitution de bases productives stratégiques pour le pays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OAPH 2023-2025 — Bilan de mise en œuvre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7" name="Shape 4">
            <a:extLst>
              <a:ext uri="{FF2B5EF4-FFF2-40B4-BE49-F238E27FC236}">
                <a16:creationId xmlns:a16="http://schemas.microsoft.com/office/drawing/2014/main" id="{4C065CFE-FF2A-442C-8A75-F19841DD7606}"/>
              </a:ext>
            </a:extLst>
          </p:cNvPr>
          <p:cNvSpPr/>
          <p:nvPr/>
        </p:nvSpPr>
        <p:spPr>
          <a:xfrm>
            <a:off x="457200" y="3693272"/>
            <a:ext cx="2743200" cy="457200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  <p:txBody>
          <a:bodyPr/>
          <a:lstStyle/>
          <a:p>
            <a:pPr algn="ctr"/>
            <a:r>
              <a:rPr lang="fr-FR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RIZ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19A41E9-B6B0-4BA6-B197-D28CC081FF7A}"/>
              </a:ext>
            </a:extLst>
          </p:cNvPr>
          <p:cNvGrpSpPr/>
          <p:nvPr/>
        </p:nvGrpSpPr>
        <p:grpSpPr>
          <a:xfrm>
            <a:off x="990" y="6090718"/>
            <a:ext cx="12191010" cy="871914"/>
            <a:chOff x="8365" y="6103762"/>
            <a:chExt cx="12191010" cy="871914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A3BA42EC-D807-4E7A-96DB-3DF477A9B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5" y="6119808"/>
              <a:ext cx="1315431" cy="725347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AE0D3D5E-C4B8-4922-90A3-20AEE8A72373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3797" y="6135855"/>
              <a:ext cx="1245808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A8430ADC-EB7F-461A-AE9D-B4E78F8F17C4}"/>
                </a:ext>
              </a:extLst>
            </p:cNvPr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569604" y="6145501"/>
              <a:ext cx="1274918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515D34F2-E87B-420A-8241-7DEE3FDB00F2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DA34CAD-E37A-488D-8149-91CA42AF4B89}"/>
                </a:ext>
              </a:extLst>
            </p:cNvPr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FF7EF5D8-CF98-4B01-A4EC-27153FDB17A6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1C80A675-47C9-4EED-9532-6C1AF575A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6533" y="2824697"/>
            <a:ext cx="3240911" cy="8766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sz="1800" dirty="0">
              <a:solidFill>
                <a:schemeClr val="accent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03310247-6352-4F74-868C-FF2659AA2BB8}"/>
              </a:ext>
            </a:extLst>
          </p:cNvPr>
          <p:cNvSpPr/>
          <p:nvPr/>
        </p:nvSpPr>
        <p:spPr>
          <a:xfrm>
            <a:off x="0" y="1"/>
            <a:ext cx="12192000" cy="590308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692D7CC-786E-4D0A-A1CD-37DC438DE1FB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ADA423B1-16C4-4D5C-AC20-D56E626E6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12" name="Image 11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A34315F8-5674-42A3-BBA8-12E9AD2E3656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E48D3AEB-B5F8-4C10-98B9-62024AB98752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BDE580E-A6C9-45BB-B02E-04119924AF71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7BDA34FF-5249-4190-844B-8587D7017CED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C16BD38-80D4-4215-A4AD-6B0F1496CFBE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3FFE704-FAA2-4C2D-87B5-FF29E1A9419A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0F4A2FD-6107-49D4-9E7E-492D4A9C3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26964DDD-3A8C-499A-916B-7DDD1D4C8030}"/>
              </a:ext>
            </a:extLst>
          </p:cNvPr>
          <p:cNvSpPr/>
          <p:nvPr/>
        </p:nvSpPr>
        <p:spPr>
          <a:xfrm>
            <a:off x="548639" y="2614475"/>
            <a:ext cx="4920005" cy="218834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Promotion de cultures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spécifiques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9AE653-1BFE-4BFD-A37D-765960F0E5D2}"/>
              </a:ext>
            </a:extLst>
          </p:cNvPr>
          <p:cNvSpPr/>
          <p:nvPr/>
        </p:nvSpPr>
        <p:spPr>
          <a:xfrm>
            <a:off x="5779363" y="1671938"/>
            <a:ext cx="6130031" cy="368573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200000"/>
              </a:lnSpc>
            </a:pP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Cacao : </a:t>
            </a:r>
            <a:r>
              <a:rPr lang="fr-F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31 250 </a:t>
            </a: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plants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Ananas :   </a:t>
            </a:r>
            <a:r>
              <a:rPr lang="fr-F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500 000 </a:t>
            </a: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rejets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Banane plantain </a:t>
            </a:r>
            <a:r>
              <a:rPr lang="fr-F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:  81 250 </a:t>
            </a: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souches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Vigne :  </a:t>
            </a:r>
            <a:r>
              <a:rPr lang="fr-F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18 000 plants </a:t>
            </a: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sur </a:t>
            </a:r>
            <a:r>
              <a:rPr lang="fr-F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02 </a:t>
            </a: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sites pilotes à Bagré et </a:t>
            </a:r>
            <a:r>
              <a:rPr lang="fr-FR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Matourkou</a:t>
            </a: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Tournesol : </a:t>
            </a:r>
            <a:r>
              <a:rPr lang="fr-F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r>
              <a:rPr lang="fr-F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tonnes de semences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0572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803261"/>
            <a:ext cx="54522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IV.5. BILAN DE L'EXÉCUTION FINANCIÈRE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90019" y="1250202"/>
            <a:ext cx="11011961" cy="64008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273,99 milliards FCFA de financements publics mobilisés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94360" y="2024482"/>
            <a:ext cx="3383280" cy="1188720"/>
          </a:xfrm>
          <a:prstGeom prst="roundRect">
            <a:avLst>
              <a:gd name="adj" fmla="val 6154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2048817"/>
            <a:ext cx="3200400" cy="65379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592 Mds FCFA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640080" y="2761488"/>
            <a:ext cx="3200400" cy="4517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Coût global prévisionnel de l'OAPH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160520" y="2005944"/>
            <a:ext cx="3383280" cy="1188720"/>
          </a:xfrm>
          <a:prstGeom prst="roundRect">
            <a:avLst>
              <a:gd name="adj" fmla="val 6154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51960" y="2086581"/>
            <a:ext cx="3200400" cy="451714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273,99 Mds FCFA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251960" y="2627986"/>
            <a:ext cx="3200400" cy="4945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Financements publics mobilisés (99,63% des attentes)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726680" y="2008889"/>
            <a:ext cx="3977640" cy="1188720"/>
          </a:xfrm>
          <a:prstGeom prst="roundRect">
            <a:avLst>
              <a:gd name="adj" fmla="val 6154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909560" y="1899666"/>
            <a:ext cx="3794760" cy="65379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 FCFA / 317 milliards de FCFA 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818120" y="2620802"/>
            <a:ext cx="3794760" cy="4517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Investissement privé enregistré dans les périmètres irrigués (gap</a:t>
            </a:r>
            <a:r>
              <a:rPr lang="en-US" sz="105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050" dirty="0"/>
          </a:p>
        </p:txBody>
      </p:sp>
      <p:graphicFrame>
        <p:nvGraphicFramePr>
          <p:cNvPr id="14" name="Chart 1"/>
          <p:cNvGraphicFramePr/>
          <p:nvPr>
            <p:extLst>
              <p:ext uri="{D42A27DB-BD31-4B8C-83A1-F6EECF244321}">
                <p14:modId xmlns:p14="http://schemas.microsoft.com/office/powerpoint/2010/main" val="1643846736"/>
              </p:ext>
            </p:extLst>
          </p:nvPr>
        </p:nvGraphicFramePr>
        <p:xfrm>
          <a:off x="2098876" y="3368233"/>
          <a:ext cx="6562845" cy="3409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 12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17" name="Text 0">
            <a:extLst>
              <a:ext uri="{FF2B5EF4-FFF2-40B4-BE49-F238E27FC236}">
                <a16:creationId xmlns:a16="http://schemas.microsoft.com/office/drawing/2014/main" id="{4D1F8D40-D2F2-415C-8681-E4496F786B60}"/>
              </a:ext>
            </a:extLst>
          </p:cNvPr>
          <p:cNvSpPr/>
          <p:nvPr/>
        </p:nvSpPr>
        <p:spPr>
          <a:xfrm>
            <a:off x="0" y="45720"/>
            <a:ext cx="12192000" cy="486716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484632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V. ANALYSE DES EFFETS ET IMPACTS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Impacts mesurables sur les rendements, l'emploi et les revenus</a:t>
            </a:r>
            <a:endParaRPr lang="en-US" sz="28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798141118"/>
              </p:ext>
            </p:extLst>
          </p:nvPr>
        </p:nvGraphicFramePr>
        <p:xfrm>
          <a:off x="548640" y="1463040"/>
          <a:ext cx="603504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6858000" y="1463040"/>
            <a:ext cx="2377440" cy="1508760"/>
          </a:xfrm>
          <a:prstGeom prst="roundRect">
            <a:avLst>
              <a:gd name="adj" fmla="val 4848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949440" y="1572768"/>
            <a:ext cx="2194560" cy="82981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91 027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949440" y="2368296"/>
            <a:ext cx="2194560" cy="5733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Emplois générés (26 202 permanents)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9372600" y="1463040"/>
            <a:ext cx="2286000" cy="1508760"/>
          </a:xfrm>
          <a:prstGeom prst="roundRect">
            <a:avLst>
              <a:gd name="adj" fmla="val 4848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464040" y="1572768"/>
            <a:ext cx="2103120" cy="82981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35,2%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9464040" y="2368296"/>
            <a:ext cx="2103120" cy="5733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Emplois au profit des femmes (32 009)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889734" y="4869180"/>
            <a:ext cx="4860306" cy="1600200"/>
          </a:xfrm>
          <a:prstGeom prst="roundRect">
            <a:avLst>
              <a:gd name="adj" fmla="val 457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r>
              <a:rPr lang="fr-FR" sz="1400" dirty="0"/>
              <a:t>Revenus des ménages </a:t>
            </a:r>
          </a:p>
        </p:txBody>
      </p:sp>
      <p:sp>
        <p:nvSpPr>
          <p:cNvPr id="12" name="Text 9"/>
          <p:cNvSpPr/>
          <p:nvPr/>
        </p:nvSpPr>
        <p:spPr>
          <a:xfrm>
            <a:off x="7058146" y="5394959"/>
            <a:ext cx="1904518" cy="909385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+7,5%</a:t>
            </a:r>
          </a:p>
          <a:p>
            <a:pPr marL="0" indent="0" algn="ctr">
              <a:buNone/>
            </a:pPr>
            <a:endParaRPr lang="en-US" sz="1700" b="1" dirty="0">
              <a:solidFill>
                <a:srgbClr val="1C7293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 algn="ctr">
              <a:buNone/>
            </a:pPr>
            <a:r>
              <a:rPr lang="en-US" sz="17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ménage </a:t>
            </a:r>
            <a:r>
              <a:rPr lang="en-US" sz="1700" b="1" dirty="0" err="1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ruraux</a:t>
            </a:r>
            <a:r>
              <a:rPr lang="en-US" sz="17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9372600" y="3108960"/>
            <a:ext cx="2286000" cy="1600200"/>
          </a:xfrm>
          <a:prstGeom prst="roundRect">
            <a:avLst>
              <a:gd name="adj" fmla="val 457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64040" y="3218688"/>
            <a:ext cx="2103120" cy="88011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124%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9464040" y="4069080"/>
            <a:ext cx="2103120" cy="608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 de couverture des besoins céréaliers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48640" y="4926330"/>
            <a:ext cx="6035041" cy="1577340"/>
          </a:xfrm>
          <a:prstGeom prst="roundRect">
            <a:avLst>
              <a:gd name="adj" fmla="val 7143"/>
            </a:avLst>
          </a:prstGeom>
          <a:solidFill>
            <a:srgbClr val="1E2A1E"/>
          </a:solidFill>
          <a:ln/>
        </p:spPr>
      </p:sp>
      <p:sp>
        <p:nvSpPr>
          <p:cNvPr id="18" name="Text 15"/>
          <p:cNvSpPr/>
          <p:nvPr/>
        </p:nvSpPr>
        <p:spPr>
          <a:xfrm>
            <a:off x="914400" y="50292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+12,13%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1088020" y="5680710"/>
            <a:ext cx="1269357" cy="662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PIB agricole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3931920" y="50292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97BC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+4,67%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4136020" y="5760720"/>
            <a:ext cx="1169043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PIB global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26" name="Shape 2">
            <a:extLst>
              <a:ext uri="{FF2B5EF4-FFF2-40B4-BE49-F238E27FC236}">
                <a16:creationId xmlns:a16="http://schemas.microsoft.com/office/drawing/2014/main" id="{FADB09E8-5FF5-4B94-8B38-34B00AB83899}"/>
              </a:ext>
            </a:extLst>
          </p:cNvPr>
          <p:cNvSpPr/>
          <p:nvPr/>
        </p:nvSpPr>
        <p:spPr>
          <a:xfrm>
            <a:off x="6889734" y="3048020"/>
            <a:ext cx="2377440" cy="1629135"/>
          </a:xfrm>
          <a:prstGeom prst="roundRect">
            <a:avLst>
              <a:gd name="adj" fmla="val 4848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pPr marL="0" indent="0" algn="l">
              <a:buNone/>
            </a:pPr>
            <a:r>
              <a:rPr lang="en-US" sz="18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Emploi</a:t>
            </a:r>
            <a:r>
              <a:rPr lang="en-US" sz="18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</a:p>
          <a:p>
            <a:pPr marL="0" indent="0" algn="l">
              <a:buNone/>
            </a:pPr>
            <a:endParaRPr lang="en-US" sz="18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4 724 PDI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289    VDP</a:t>
            </a:r>
            <a:endParaRPr lang="en-US" sz="1800" dirty="0"/>
          </a:p>
          <a:p>
            <a:endParaRPr lang="fr-FR" dirty="0"/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A2C97AA4-8576-4D64-B726-E09ED47C30FB}"/>
              </a:ext>
            </a:extLst>
          </p:cNvPr>
          <p:cNvSpPr/>
          <p:nvPr/>
        </p:nvSpPr>
        <p:spPr>
          <a:xfrm>
            <a:off x="9267174" y="5326823"/>
            <a:ext cx="2218770" cy="909385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+2,5%</a:t>
            </a:r>
          </a:p>
          <a:p>
            <a:pPr marL="0" indent="0" algn="ctr">
              <a:buNone/>
            </a:pPr>
            <a:endParaRPr lang="en-US" sz="1700" b="1" dirty="0">
              <a:solidFill>
                <a:srgbClr val="1C7293"/>
              </a:solidFill>
              <a:latin typeface="Cambria" pitchFamily="34" charset="0"/>
              <a:ea typeface="Cambria" pitchFamily="34" charset="-122"/>
            </a:endParaRPr>
          </a:p>
          <a:p>
            <a:pPr marL="0" indent="0" algn="ctr">
              <a:buNone/>
            </a:pPr>
            <a:r>
              <a:rPr lang="en-US" sz="17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</a:rPr>
              <a:t>Ménages </a:t>
            </a:r>
            <a:r>
              <a:rPr lang="en-US" sz="1700" b="1" dirty="0" err="1">
                <a:solidFill>
                  <a:srgbClr val="1C7293"/>
                </a:solidFill>
                <a:latin typeface="Cambria" pitchFamily="34" charset="0"/>
                <a:ea typeface="Cambria" pitchFamily="34" charset="-122"/>
              </a:rPr>
              <a:t>urbain</a:t>
            </a:r>
            <a:endParaRPr lang="en-US" sz="1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VII. LEÇONS APPRISES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822960" y="16916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AB6D583-D068-4611-847E-F46DD4D714B7}"/>
              </a:ext>
            </a:extLst>
          </p:cNvPr>
          <p:cNvGrpSpPr/>
          <p:nvPr/>
        </p:nvGrpSpPr>
        <p:grpSpPr>
          <a:xfrm>
            <a:off x="876661" y="2656872"/>
            <a:ext cx="6122669" cy="4486975"/>
            <a:chOff x="826504" y="1943100"/>
            <a:chExt cx="6122669" cy="4486975"/>
          </a:xfrm>
        </p:grpSpPr>
        <p:sp>
          <p:nvSpPr>
            <p:cNvPr id="10" name="Shape 7"/>
            <p:cNvSpPr/>
            <p:nvPr/>
          </p:nvSpPr>
          <p:spPr>
            <a:xfrm>
              <a:off x="3451860" y="1943100"/>
              <a:ext cx="594360" cy="594360"/>
            </a:xfrm>
            <a:prstGeom prst="ellipse">
              <a:avLst/>
            </a:prstGeom>
            <a:solidFill>
              <a:srgbClr val="FFFFFF"/>
            </a:solidFill>
            <a:ln/>
          </p:spPr>
        </p:sp>
        <p:sp>
          <p:nvSpPr>
            <p:cNvPr id="13" name="Text 9"/>
            <p:cNvSpPr/>
            <p:nvPr/>
          </p:nvSpPr>
          <p:spPr>
            <a:xfrm>
              <a:off x="826504" y="3191575"/>
              <a:ext cx="6122669" cy="32385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342900" indent="-342900" algn="just">
                <a:spcAft>
                  <a:spcPts val="1800"/>
                </a:spcAft>
                <a:buSzPct val="100000"/>
                <a:buChar char="▪"/>
              </a:pPr>
              <a:endParaRPr lang="en-US" sz="1600" dirty="0"/>
            </a:p>
          </p:txBody>
        </p:sp>
      </p:grpSp>
      <p:sp>
        <p:nvSpPr>
          <p:cNvPr id="15" name="Text 11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DCBB5E0C-22EA-4DCD-83B7-600FB0F136BB}"/>
              </a:ext>
            </a:extLst>
          </p:cNvPr>
          <p:cNvSpPr/>
          <p:nvPr/>
        </p:nvSpPr>
        <p:spPr>
          <a:xfrm>
            <a:off x="7851877" y="463178"/>
            <a:ext cx="4340123" cy="203000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1800"/>
              </a:spcAft>
              <a:buSzPct val="100000"/>
            </a:pPr>
            <a:r>
              <a:rPr lang="fr-FR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L'approche d'aménagements communautaires des bas-fonds s'est révélée efficace et efficiente</a:t>
            </a:r>
            <a:endParaRPr lang="fr-FR" sz="1800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F8960F7-A3B1-4033-AEE0-D152962692B1}"/>
              </a:ext>
            </a:extLst>
          </p:cNvPr>
          <p:cNvSpPr/>
          <p:nvPr/>
        </p:nvSpPr>
        <p:spPr>
          <a:xfrm>
            <a:off x="0" y="594360"/>
            <a:ext cx="4698937" cy="189882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1800"/>
              </a:spcAft>
              <a:buSzPct val="100000"/>
            </a:pPr>
            <a:r>
              <a:rPr lang="fr-FR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suivi rapproché des investissements favorise une plus grande efficacité dans l'exécution des travaux</a:t>
            </a:r>
            <a:endParaRPr lang="fr-FR" sz="1800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270636E9-C26C-426D-8557-C9B5730F6435}"/>
              </a:ext>
            </a:extLst>
          </p:cNvPr>
          <p:cNvSpPr/>
          <p:nvPr/>
        </p:nvSpPr>
        <p:spPr>
          <a:xfrm>
            <a:off x="7413584" y="4092803"/>
            <a:ext cx="4778416" cy="203000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1800"/>
              </a:spcAft>
              <a:buSzPct val="100000"/>
            </a:pPr>
            <a:r>
              <a:rPr lang="fr-FR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pisciculture en cages flottantes est un levier pertinent pour l'accroissement rapide de la production de poisson</a:t>
            </a:r>
            <a:endParaRPr lang="fr-FR" sz="1800" dirty="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830B8E9-D5E6-484F-B680-9A4AA187E6D2}"/>
              </a:ext>
            </a:extLst>
          </p:cNvPr>
          <p:cNvSpPr/>
          <p:nvPr/>
        </p:nvSpPr>
        <p:spPr>
          <a:xfrm>
            <a:off x="0" y="3922873"/>
            <a:ext cx="5027852" cy="218549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1800"/>
              </a:spcAft>
              <a:buSzPct val="100000"/>
            </a:pPr>
            <a:r>
              <a:rPr lang="fr-FR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Certaines cultures spécifiques (cacao, ananas, vigne, banane plantain, tournesol) sont possibles et rentables dans les conditions agro-climatiques de notre pays.</a:t>
            </a:r>
            <a:endParaRPr lang="fr-FR" sz="1800" dirty="0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6907F37-43EB-4477-9B83-F6B4E222AEB7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D7A8636-397A-47D5-88BD-406D64586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22" name="Image 21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59D61EDE-646F-4CD8-89D4-6A0F71F783EA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B0933A76-4641-465C-97DF-39D20ACC6398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B5C53B92-7144-4934-80EE-9C5A2A94DC43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3F73109A-F0E2-4C26-9602-BCBDDBEB3DC2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1841539D-8B3A-446A-BAA1-8ED1D9331288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FB637C24-2AAA-4594-853E-9C617E951726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254D5E76-4DCB-4031-A81C-F199FAC24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  <p:sp>
        <p:nvSpPr>
          <p:cNvPr id="3" name="Ellipse 2">
            <a:extLst>
              <a:ext uri="{FF2B5EF4-FFF2-40B4-BE49-F238E27FC236}">
                <a16:creationId xmlns:a16="http://schemas.microsoft.com/office/drawing/2014/main" id="{78B6BF0B-59F9-DDD8-D8AC-EEADBD8BA1AC}"/>
              </a:ext>
            </a:extLst>
          </p:cNvPr>
          <p:cNvSpPr/>
          <p:nvPr/>
        </p:nvSpPr>
        <p:spPr>
          <a:xfrm>
            <a:off x="4096377" y="2103694"/>
            <a:ext cx="4340123" cy="203000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1800"/>
              </a:spcAft>
              <a:buSzPct val="100000"/>
            </a:pPr>
            <a:r>
              <a:rPr lang="fr-FR" sz="1800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Nécessité d’une seconde phase pour consolider les acqui</a:t>
            </a:r>
            <a:r>
              <a:rPr lang="fr-FR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prendre en compte de nouvelles problématiques </a:t>
            </a:r>
            <a:endParaRPr lang="fr-FR" sz="18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822960" y="16916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2" name="Text 8"/>
          <p:cNvSpPr/>
          <p:nvPr/>
        </p:nvSpPr>
        <p:spPr>
          <a:xfrm>
            <a:off x="3321763" y="1728398"/>
            <a:ext cx="5102701" cy="15548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2000" b="1" dirty="0">
                <a:solidFill>
                  <a:srgbClr val="2C5F2D"/>
                </a:solidFill>
                <a:latin typeface="Perpetua Titling MT" panose="02020502060505020804" pitchFamily="18" charset="0"/>
                <a:ea typeface="Cambria" pitchFamily="34" charset="-122"/>
                <a:cs typeface="Cambria" pitchFamily="34" charset="-120"/>
              </a:rPr>
              <a:t>merci pour votre aimable attention </a:t>
            </a:r>
            <a:endParaRPr lang="fr-FR" sz="2000" dirty="0">
              <a:latin typeface="Perpetua Titling MT" panose="02020502060505020804" pitchFamily="18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6B48BCB-1013-4D24-915B-1431B58FFB60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C456ACA1-4178-4424-87B6-603BBD05D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8" name="Image 7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834BB2C3-1967-4CEB-8751-424996F633EC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2A5F57F-DECA-49D0-A5CC-922571FC3B00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7EC9286-B8D8-4B61-B1D7-53759B6E1F60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B291907-E316-49FE-9D29-8B44FB01D466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6FC9FF9-8922-4DF0-AB80-58A61C76723B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2AC47E9A-3843-40C1-9932-CE2BA74A0DA5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3E741C1-65AF-4A2F-A90B-E06D6EE54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  <p:sp>
        <p:nvSpPr>
          <p:cNvPr id="27" name="Text 0">
            <a:extLst>
              <a:ext uri="{FF2B5EF4-FFF2-40B4-BE49-F238E27FC236}">
                <a16:creationId xmlns:a16="http://schemas.microsoft.com/office/drawing/2014/main" id="{09868A68-3441-441A-B322-D6D3FC830845}"/>
              </a:ext>
            </a:extLst>
          </p:cNvPr>
          <p:cNvSpPr/>
          <p:nvPr/>
        </p:nvSpPr>
        <p:spPr>
          <a:xfrm>
            <a:off x="0" y="-1"/>
            <a:ext cx="12192000" cy="13360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" name="Picture 2" descr="burkina_faso">
            <a:extLst>
              <a:ext uri="{FF2B5EF4-FFF2-40B4-BE49-F238E27FC236}">
                <a16:creationId xmlns:a16="http://schemas.microsoft.com/office/drawing/2014/main" id="{101DF158-5494-5F37-CC7E-AE2FE4231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689" y="3574737"/>
            <a:ext cx="3744847" cy="217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80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467148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 OBJECTIFS ET CIBLES 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OAPH 2023-2025 — Bilan de mise en œuvre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16D97946-AF0C-4049-ACAF-36963E795B46}"/>
              </a:ext>
            </a:extLst>
          </p:cNvPr>
          <p:cNvSpPr/>
          <p:nvPr/>
        </p:nvSpPr>
        <p:spPr>
          <a:xfrm>
            <a:off x="196261" y="2398408"/>
            <a:ext cx="3918539" cy="171389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Maïs </a:t>
            </a:r>
            <a:r>
              <a:rPr lang="fr-FR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Couvrir </a:t>
            </a:r>
            <a:r>
              <a:rPr lang="fr-FR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besoins en maïs ( humain, volaille, agro-industrie)     (</a:t>
            </a:r>
            <a:r>
              <a:rPr lang="fr-FR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2 000 000 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tonnes de maïs)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9F7533AD-87AC-4E13-A77C-4F238CD9FE07}"/>
              </a:ext>
            </a:extLst>
          </p:cNvPr>
          <p:cNvSpPr/>
          <p:nvPr/>
        </p:nvSpPr>
        <p:spPr>
          <a:xfrm>
            <a:off x="199084" y="678722"/>
            <a:ext cx="3742481" cy="15081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Riz : 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Couvrir </a:t>
            </a:r>
            <a:r>
              <a:rPr lang="fr-FR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besoins de consommation en riz (</a:t>
            </a:r>
            <a:r>
              <a:rPr lang="fr-FR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1 000 000 tonnes 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riz paddy)</a:t>
            </a:r>
            <a:endParaRPr lang="fr-FR" sz="1800" dirty="0">
              <a:solidFill>
                <a:schemeClr val="tx2"/>
              </a:solidFill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0474AD9D-67FB-42AA-B411-048B3C15A529}"/>
              </a:ext>
            </a:extLst>
          </p:cNvPr>
          <p:cNvSpPr/>
          <p:nvPr/>
        </p:nvSpPr>
        <p:spPr>
          <a:xfrm>
            <a:off x="51578" y="4354723"/>
            <a:ext cx="3918539" cy="171389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Pomme de terre : 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Couvrir tous les besoins d'importation en pomme de terre (</a:t>
            </a:r>
            <a:r>
              <a:rPr lang="fr-FR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60 000 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tonnes)</a:t>
            </a:r>
            <a:endParaRPr lang="fr-FR" sz="1800" dirty="0">
              <a:solidFill>
                <a:schemeClr val="tx2"/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2EA1374A-56B0-4705-BE33-09D34EB69DB8}"/>
              </a:ext>
            </a:extLst>
          </p:cNvPr>
          <p:cNvSpPr/>
          <p:nvPr/>
        </p:nvSpPr>
        <p:spPr>
          <a:xfrm>
            <a:off x="4085863" y="1392238"/>
            <a:ext cx="3686537" cy="171389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Blé</a:t>
            </a:r>
            <a:r>
              <a:rPr lang="en-US" sz="18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</a:t>
            </a:r>
            <a:r>
              <a:rPr lang="en-US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Relancer</a:t>
            </a:r>
            <a:r>
              <a:rPr lang="en-US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production sur 1 500 ha</a:t>
            </a:r>
            <a:endParaRPr lang="en-US" sz="1800" dirty="0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BDCB47A8-1E43-4313-BB0E-0352A27117A8}"/>
              </a:ext>
            </a:extLst>
          </p:cNvPr>
          <p:cNvSpPr/>
          <p:nvPr/>
        </p:nvSpPr>
        <p:spPr>
          <a:xfrm>
            <a:off x="4055346" y="3668670"/>
            <a:ext cx="3686537" cy="171389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Mangue : 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Renouveler </a:t>
            </a:r>
            <a:r>
              <a:rPr lang="fr-FR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15%</a:t>
            </a:r>
            <a:r>
              <a:rPr lang="fr-FR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vergers de manguiers (5 000 ha)</a:t>
            </a:r>
            <a:endParaRPr lang="fr-FR" sz="1800" dirty="0">
              <a:solidFill>
                <a:schemeClr val="tx2"/>
              </a:solidFill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548DFF31-70F6-4840-850C-CE0D1991C864}"/>
              </a:ext>
            </a:extLst>
          </p:cNvPr>
          <p:cNvSpPr/>
          <p:nvPr/>
        </p:nvSpPr>
        <p:spPr>
          <a:xfrm>
            <a:off x="7909367" y="677312"/>
            <a:ext cx="3686537" cy="171389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Poisson : </a:t>
            </a:r>
            <a:r>
              <a:rPr lang="en-US" sz="1800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Répondre</a:t>
            </a:r>
            <a:r>
              <a:rPr lang="en-US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à </a:t>
            </a:r>
            <a:r>
              <a:rPr lang="en-US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</a:t>
            </a:r>
            <a:r>
              <a:rPr lang="en-US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</a:t>
            </a:r>
            <a:r>
              <a:rPr lang="en-US" sz="1800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besoins</a:t>
            </a:r>
            <a:r>
              <a:rPr lang="en-US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800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consommation</a:t>
            </a:r>
            <a:r>
              <a:rPr lang="en-US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poisson</a:t>
            </a:r>
            <a:r>
              <a:rPr lang="en-US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8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100 000 </a:t>
            </a:r>
            <a:r>
              <a:rPr lang="en-US" sz="1800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tonnes</a:t>
            </a:r>
            <a:r>
              <a:rPr lang="en-US" sz="1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800" dirty="0">
              <a:solidFill>
                <a:schemeClr val="tx2"/>
              </a:solidFill>
            </a:endParaRP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CCEBA8D2-8989-412E-8FD2-8138AEF086B9}"/>
              </a:ext>
            </a:extLst>
          </p:cNvPr>
          <p:cNvSpPr/>
          <p:nvPr/>
        </p:nvSpPr>
        <p:spPr>
          <a:xfrm>
            <a:off x="8077202" y="2601376"/>
            <a:ext cx="3686537" cy="15975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fr-FR" sz="18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Volaille : </a:t>
            </a:r>
            <a:r>
              <a:rPr lang="fr-FR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Relancer la filières avicole (1 800 000 têtes additionnelle) </a:t>
            </a:r>
            <a:endParaRPr lang="fr-FR" sz="1800" dirty="0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83A09586-CCA0-4AAF-A70D-F2CB4E287DC1}"/>
              </a:ext>
            </a:extLst>
          </p:cNvPr>
          <p:cNvSpPr/>
          <p:nvPr/>
        </p:nvSpPr>
        <p:spPr>
          <a:xfrm>
            <a:off x="8136655" y="4369660"/>
            <a:ext cx="3686537" cy="171389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1800" b="1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Bétail-viande</a:t>
            </a:r>
            <a:r>
              <a:rPr lang="en-US" sz="18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18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Reconstituer</a:t>
            </a:r>
            <a:r>
              <a:rPr lang="en-US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 </a:t>
            </a:r>
            <a:r>
              <a:rPr lang="en-US" sz="18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cheptel</a:t>
            </a:r>
            <a:r>
              <a:rPr lang="en-US" sz="18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(</a:t>
            </a:r>
            <a:r>
              <a:rPr lang="en-US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</a:t>
            </a:r>
            <a:r>
              <a:rPr lang="en-US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</a:t>
            </a:r>
            <a:r>
              <a:rPr lang="en-US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zones</a:t>
            </a:r>
            <a:r>
              <a:rPr lang="en-US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pastorales </a:t>
            </a:r>
            <a:r>
              <a:rPr lang="en-US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modernes</a:t>
            </a:r>
            <a:r>
              <a:rPr lang="en-US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9832C-DC7F-4E4A-BEB6-86B395C710DE}"/>
              </a:ext>
            </a:extLst>
          </p:cNvPr>
          <p:cNvSpPr/>
          <p:nvPr/>
        </p:nvSpPr>
        <p:spPr>
          <a:xfrm>
            <a:off x="8366" y="6119809"/>
            <a:ext cx="12183634" cy="7478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8C8EF9D2-398B-4D5F-A82E-5995FC5CF7CC}"/>
              </a:ext>
            </a:extLst>
          </p:cNvPr>
          <p:cNvGrpSpPr/>
          <p:nvPr/>
        </p:nvGrpSpPr>
        <p:grpSpPr>
          <a:xfrm>
            <a:off x="495" y="6103762"/>
            <a:ext cx="12191009" cy="871914"/>
            <a:chOff x="8366" y="6103762"/>
            <a:chExt cx="12191009" cy="871914"/>
          </a:xfrm>
        </p:grpSpPr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855C36ED-CF70-46C6-BEC8-25B180C55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41" name="Image 40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7B721DD8-8527-4CF7-A234-5FE2E0E2BC6D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ED2F9E11-D7D6-41DF-BF0D-4781D233F9B2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1E17A368-7834-4E28-A0E4-DC11D69DF9EC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F7CD7DEB-D1D0-487E-B475-ED9080B7F36F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38D844C7-4FDB-4E08-B03D-D423E5568C46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16838F84-6279-429B-BCD5-AA617925B8A3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CEC13561-0EE9-430B-A629-7715A44C3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780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64992" cy="589387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 OBJECTIFS ET CIBLES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3301" y="866245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8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Cibles</a:t>
            </a:r>
            <a:r>
              <a:rPr lang="en-US" sz="28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physiques ambitieuses pour 2023-2025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71861" y="20299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VÉGÉTALE</a:t>
            </a:r>
            <a:endParaRPr lang="en-US" sz="1600" dirty="0"/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B353A6CC-5D5E-4304-BFA4-9E9B6D42E7AA}"/>
              </a:ext>
            </a:extLst>
          </p:cNvPr>
          <p:cNvGrpSpPr/>
          <p:nvPr/>
        </p:nvGrpSpPr>
        <p:grpSpPr>
          <a:xfrm>
            <a:off x="563301" y="2492527"/>
            <a:ext cx="5394960" cy="512064"/>
            <a:chOff x="595511" y="2527876"/>
            <a:chExt cx="5394960" cy="512064"/>
          </a:xfrm>
        </p:grpSpPr>
        <p:sp>
          <p:nvSpPr>
            <p:cNvPr id="5" name="Shape 3"/>
            <p:cNvSpPr/>
            <p:nvPr/>
          </p:nvSpPr>
          <p:spPr>
            <a:xfrm>
              <a:off x="595511" y="2527876"/>
              <a:ext cx="5394960" cy="512064"/>
            </a:xfrm>
            <a:prstGeom prst="roundRect">
              <a:avLst>
                <a:gd name="adj" fmla="val 10714"/>
              </a:avLst>
            </a:prstGeom>
            <a:solidFill>
              <a:srgbClr val="F7F7F5"/>
            </a:solidFill>
            <a:ln w="12700">
              <a:solidFill>
                <a:schemeClr val="accent6"/>
              </a:solidFill>
              <a:prstDash val="solid"/>
            </a:ln>
          </p:spPr>
        </p:sp>
        <p:sp>
          <p:nvSpPr>
            <p:cNvPr id="6" name="Text 4"/>
            <p:cNvSpPr/>
            <p:nvPr/>
          </p:nvSpPr>
          <p:spPr>
            <a:xfrm>
              <a:off x="731520" y="2566444"/>
              <a:ext cx="1463040" cy="349871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2C5F2D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10 000 ha</a:t>
              </a:r>
              <a:endParaRPr lang="en-US" sz="15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2288604" y="2628837"/>
              <a:ext cx="3657600" cy="283063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Périmètres irrigués (riz)</a:t>
              </a:r>
              <a:endParaRPr lang="en-US" sz="1500" dirty="0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F8AB250F-F99F-4B16-A925-E408A18CEC4F}"/>
              </a:ext>
            </a:extLst>
          </p:cNvPr>
          <p:cNvGrpSpPr/>
          <p:nvPr/>
        </p:nvGrpSpPr>
        <p:grpSpPr>
          <a:xfrm>
            <a:off x="563301" y="3154680"/>
            <a:ext cx="5394960" cy="512064"/>
            <a:chOff x="563301" y="3111425"/>
            <a:chExt cx="5394960" cy="512064"/>
          </a:xfrm>
        </p:grpSpPr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3C0C5474-926B-467F-B5A1-13B87B1AC163}"/>
                </a:ext>
              </a:extLst>
            </p:cNvPr>
            <p:cNvGrpSpPr/>
            <p:nvPr/>
          </p:nvGrpSpPr>
          <p:grpSpPr>
            <a:xfrm>
              <a:off x="563301" y="3111425"/>
              <a:ext cx="5394960" cy="512064"/>
              <a:chOff x="598115" y="3159574"/>
              <a:chExt cx="5394960" cy="512064"/>
            </a:xfrm>
          </p:grpSpPr>
          <p:sp>
            <p:nvSpPr>
              <p:cNvPr id="8" name="Shape 6"/>
              <p:cNvSpPr/>
              <p:nvPr/>
            </p:nvSpPr>
            <p:spPr>
              <a:xfrm>
                <a:off x="598115" y="3159574"/>
                <a:ext cx="5394960" cy="512064"/>
              </a:xfrm>
              <a:prstGeom prst="roundRect">
                <a:avLst>
                  <a:gd name="adj" fmla="val 10714"/>
                </a:avLst>
              </a:prstGeom>
              <a:solidFill>
                <a:srgbClr val="F7F7F5"/>
              </a:solidFill>
              <a:ln w="12700">
                <a:solidFill>
                  <a:schemeClr val="accent6"/>
                </a:solidFill>
                <a:prstDash val="solid"/>
              </a:ln>
            </p:spPr>
          </p:sp>
          <p:sp>
            <p:nvSpPr>
              <p:cNvPr id="9" name="Text 7"/>
              <p:cNvSpPr/>
              <p:nvPr/>
            </p:nvSpPr>
            <p:spPr>
              <a:xfrm>
                <a:off x="655899" y="3216001"/>
                <a:ext cx="1463040" cy="382229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buNone/>
                </a:pPr>
                <a:r>
                  <a:rPr lang="en-US" sz="1500" b="1" dirty="0">
                    <a:solidFill>
                      <a:srgbClr val="2C5F2D"/>
                    </a:solidFill>
                    <a:latin typeface="Cambria" pitchFamily="34" charset="0"/>
                    <a:ea typeface="Cambria" pitchFamily="34" charset="-122"/>
                    <a:cs typeface="Cambria" pitchFamily="34" charset="-120"/>
                  </a:rPr>
                  <a:t>30 000 ha</a:t>
                </a:r>
                <a:endParaRPr lang="en-US" sz="1500" dirty="0"/>
              </a:p>
            </p:txBody>
          </p:sp>
        </p:grpSp>
        <p:sp>
          <p:nvSpPr>
            <p:cNvPr id="10" name="Text 8"/>
            <p:cNvSpPr/>
            <p:nvPr/>
          </p:nvSpPr>
          <p:spPr>
            <a:xfrm>
              <a:off x="2247996" y="3216001"/>
              <a:ext cx="3657600" cy="38222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fr-FR" sz="15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Bas-fonds aménagés</a:t>
              </a: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9CD60704-6AA7-4138-9761-A48069E2A68E}"/>
              </a:ext>
            </a:extLst>
          </p:cNvPr>
          <p:cNvGrpSpPr/>
          <p:nvPr/>
        </p:nvGrpSpPr>
        <p:grpSpPr>
          <a:xfrm>
            <a:off x="551155" y="3772394"/>
            <a:ext cx="5394960" cy="512064"/>
            <a:chOff x="595511" y="3798833"/>
            <a:chExt cx="5394960" cy="512064"/>
          </a:xfrm>
        </p:grpSpPr>
        <p:sp>
          <p:nvSpPr>
            <p:cNvPr id="11" name="Shape 9"/>
            <p:cNvSpPr/>
            <p:nvPr/>
          </p:nvSpPr>
          <p:spPr>
            <a:xfrm>
              <a:off x="595511" y="3798833"/>
              <a:ext cx="5394960" cy="512064"/>
            </a:xfrm>
            <a:prstGeom prst="roundRect">
              <a:avLst>
                <a:gd name="adj" fmla="val 10714"/>
              </a:avLst>
            </a:prstGeom>
            <a:solidFill>
              <a:srgbClr val="F7F7F5"/>
            </a:solidFill>
            <a:ln w="12700">
              <a:solidFill>
                <a:schemeClr val="accent6"/>
              </a:solidFill>
              <a:prstDash val="solid"/>
            </a:ln>
          </p:spPr>
        </p:sp>
        <p:sp>
          <p:nvSpPr>
            <p:cNvPr id="12" name="Text 10"/>
            <p:cNvSpPr/>
            <p:nvPr/>
          </p:nvSpPr>
          <p:spPr>
            <a:xfrm>
              <a:off x="635932" y="3892858"/>
              <a:ext cx="1463040" cy="32791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2C5F2D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1 500 ha</a:t>
              </a:r>
              <a:endParaRPr lang="en-US" sz="15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2247996" y="3892858"/>
              <a:ext cx="3657600" cy="28595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Terres pour le blé</a:t>
              </a:r>
              <a:endParaRPr lang="en-US" sz="1500" dirty="0"/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76069070-ACBB-47FB-89B6-8D01E5E10116}"/>
              </a:ext>
            </a:extLst>
          </p:cNvPr>
          <p:cNvGrpSpPr/>
          <p:nvPr/>
        </p:nvGrpSpPr>
        <p:grpSpPr>
          <a:xfrm>
            <a:off x="558773" y="4407254"/>
            <a:ext cx="5394960" cy="556992"/>
            <a:chOff x="563301" y="4419603"/>
            <a:chExt cx="5394960" cy="556992"/>
          </a:xfrm>
        </p:grpSpPr>
        <p:sp>
          <p:nvSpPr>
            <p:cNvPr id="14" name="Shape 12"/>
            <p:cNvSpPr/>
            <p:nvPr/>
          </p:nvSpPr>
          <p:spPr>
            <a:xfrm>
              <a:off x="563301" y="4455485"/>
              <a:ext cx="5394960" cy="512064"/>
            </a:xfrm>
            <a:prstGeom prst="roundRect">
              <a:avLst>
                <a:gd name="adj" fmla="val 10714"/>
              </a:avLst>
            </a:prstGeom>
            <a:solidFill>
              <a:srgbClr val="F7F7F5"/>
            </a:solidFill>
            <a:ln w="12700">
              <a:solidFill>
                <a:schemeClr val="accent6"/>
              </a:solidFill>
              <a:prstDash val="solid"/>
            </a:ln>
          </p:spPr>
        </p:sp>
        <p:sp>
          <p:nvSpPr>
            <p:cNvPr id="15" name="Text 13"/>
            <p:cNvSpPr/>
            <p:nvPr/>
          </p:nvSpPr>
          <p:spPr>
            <a:xfrm>
              <a:off x="598115" y="4419603"/>
              <a:ext cx="2871685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2C5F2D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1 200 ha</a:t>
              </a:r>
            </a:p>
            <a:p>
              <a:r>
                <a:rPr lang="en-US" sz="1500" b="1" dirty="0">
                  <a:solidFill>
                    <a:srgbClr val="2C5F2D"/>
                  </a:solidFill>
                  <a:latin typeface="Cambria" pitchFamily="34" charset="0"/>
                  <a:ea typeface="Cambria" pitchFamily="34" charset="-122"/>
                </a:rPr>
                <a:t>250 forages </a:t>
              </a:r>
              <a:r>
                <a:rPr lang="fr-FR" sz="15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à gros débit </a:t>
              </a:r>
              <a:endParaRPr lang="fr-FR" sz="1500" dirty="0"/>
            </a:p>
          </p:txBody>
        </p:sp>
        <p:sp>
          <p:nvSpPr>
            <p:cNvPr id="16" name="Text 14"/>
            <p:cNvSpPr/>
            <p:nvPr/>
          </p:nvSpPr>
          <p:spPr>
            <a:xfrm>
              <a:off x="3469800" y="4464531"/>
              <a:ext cx="2421416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fr-FR" sz="15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pour la pomme de terre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957A1108-B6A1-4B95-967B-C9C022C11162}"/>
              </a:ext>
            </a:extLst>
          </p:cNvPr>
          <p:cNvGrpSpPr/>
          <p:nvPr/>
        </p:nvGrpSpPr>
        <p:grpSpPr>
          <a:xfrm>
            <a:off x="558773" y="5153079"/>
            <a:ext cx="5471754" cy="542614"/>
            <a:chOff x="617049" y="5117979"/>
            <a:chExt cx="5471754" cy="542614"/>
          </a:xfrm>
        </p:grpSpPr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C6AC04AB-BB30-48F1-9CCE-2F2497CADD52}"/>
                </a:ext>
              </a:extLst>
            </p:cNvPr>
            <p:cNvGrpSpPr/>
            <p:nvPr/>
          </p:nvGrpSpPr>
          <p:grpSpPr>
            <a:xfrm>
              <a:off x="617049" y="5117979"/>
              <a:ext cx="5423288" cy="542614"/>
              <a:chOff x="617049" y="5117979"/>
              <a:chExt cx="5423288" cy="542614"/>
            </a:xfrm>
          </p:grpSpPr>
          <p:sp>
            <p:nvSpPr>
              <p:cNvPr id="17" name="Shape 15"/>
              <p:cNvSpPr/>
              <p:nvPr/>
            </p:nvSpPr>
            <p:spPr>
              <a:xfrm>
                <a:off x="621085" y="5148529"/>
                <a:ext cx="5419252" cy="512064"/>
              </a:xfrm>
              <a:prstGeom prst="roundRect">
                <a:avLst>
                  <a:gd name="adj" fmla="val 10714"/>
                </a:avLst>
              </a:prstGeom>
              <a:solidFill>
                <a:srgbClr val="F7F7F5"/>
              </a:solidFill>
              <a:ln w="12700">
                <a:solidFill>
                  <a:schemeClr val="accent6"/>
                </a:solidFill>
                <a:prstDash val="solid"/>
              </a:ln>
            </p:spPr>
          </p:sp>
          <p:sp>
            <p:nvSpPr>
              <p:cNvPr id="18" name="Text 16"/>
              <p:cNvSpPr/>
              <p:nvPr/>
            </p:nvSpPr>
            <p:spPr>
              <a:xfrm>
                <a:off x="617049" y="5117979"/>
                <a:ext cx="1512233" cy="512064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buNone/>
                </a:pPr>
                <a:r>
                  <a:rPr lang="en-US" sz="1500" b="1" dirty="0">
                    <a:solidFill>
                      <a:srgbClr val="2C5F2D"/>
                    </a:solidFill>
                    <a:latin typeface="Cambria" pitchFamily="34" charset="0"/>
                    <a:ea typeface="Cambria" pitchFamily="34" charset="-122"/>
                    <a:cs typeface="Cambria" pitchFamily="34" charset="-120"/>
                  </a:rPr>
                  <a:t>5 000 ha</a:t>
                </a:r>
                <a:endParaRPr lang="en-US" sz="1500" dirty="0"/>
              </a:p>
            </p:txBody>
          </p:sp>
        </p:grpSp>
        <p:sp>
          <p:nvSpPr>
            <p:cNvPr id="19" name="Text 17"/>
            <p:cNvSpPr/>
            <p:nvPr/>
          </p:nvSpPr>
          <p:spPr>
            <a:xfrm>
              <a:off x="2431203" y="5122532"/>
              <a:ext cx="3657600" cy="50295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Vergers de manguiers renouvelés</a:t>
              </a:r>
              <a:endParaRPr lang="en-US" sz="1500" dirty="0"/>
            </a:p>
          </p:txBody>
        </p:sp>
      </p:grpSp>
      <p:sp>
        <p:nvSpPr>
          <p:cNvPr id="20" name="Text 18"/>
          <p:cNvSpPr/>
          <p:nvPr/>
        </p:nvSpPr>
        <p:spPr>
          <a:xfrm>
            <a:off x="6286404" y="180111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ANIMALE &amp; HALIEUTIQUE</a:t>
            </a:r>
            <a:endParaRPr lang="en-US" sz="1600" dirty="0"/>
          </a:p>
        </p:txBody>
      </p: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6A8B984D-6DCA-4887-9E5D-E0B0D93FD16F}"/>
              </a:ext>
            </a:extLst>
          </p:cNvPr>
          <p:cNvGrpSpPr/>
          <p:nvPr/>
        </p:nvGrpSpPr>
        <p:grpSpPr>
          <a:xfrm>
            <a:off x="6332124" y="2488048"/>
            <a:ext cx="5394960" cy="539923"/>
            <a:chOff x="6316980" y="2534202"/>
            <a:chExt cx="5394960" cy="539923"/>
          </a:xfrm>
        </p:grpSpPr>
        <p:sp>
          <p:nvSpPr>
            <p:cNvPr id="21" name="Shape 19"/>
            <p:cNvSpPr/>
            <p:nvPr/>
          </p:nvSpPr>
          <p:spPr>
            <a:xfrm>
              <a:off x="6316980" y="2534202"/>
              <a:ext cx="5394960" cy="512064"/>
            </a:xfrm>
            <a:prstGeom prst="roundRect">
              <a:avLst>
                <a:gd name="adj" fmla="val 10714"/>
              </a:avLst>
            </a:prstGeom>
            <a:solidFill>
              <a:srgbClr val="F7F7F5"/>
            </a:solidFill>
            <a:ln w="12700">
              <a:solidFill>
                <a:schemeClr val="accent1"/>
              </a:solidFill>
              <a:prstDash val="solid"/>
            </a:ln>
          </p:spPr>
        </p:sp>
        <p:sp>
          <p:nvSpPr>
            <p:cNvPr id="22" name="Text 20"/>
            <p:cNvSpPr/>
            <p:nvPr/>
          </p:nvSpPr>
          <p:spPr>
            <a:xfrm>
              <a:off x="6560989" y="2562061"/>
              <a:ext cx="1463040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1C7293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50 000</a:t>
              </a:r>
            </a:p>
            <a:p>
              <a:pPr marL="0" indent="0">
                <a:buNone/>
              </a:pPr>
              <a:r>
                <a:rPr lang="en-US" sz="1500" b="1" dirty="0">
                  <a:solidFill>
                    <a:srgbClr val="1C7293"/>
                  </a:solidFill>
                  <a:latin typeface="Cambria" pitchFamily="34" charset="0"/>
                </a:rPr>
                <a:t>200</a:t>
              </a:r>
              <a:endParaRPr lang="en-US" sz="15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8010753" y="2544804"/>
              <a:ext cx="3668771" cy="52302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2A2E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Kits d'élevage de volaille</a:t>
              </a:r>
            </a:p>
            <a:p>
              <a:r>
                <a:rPr lang="fr-FR" sz="16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Aviculteurs moderne</a:t>
              </a:r>
              <a:endParaRPr lang="en-US" sz="1500" dirty="0"/>
            </a:p>
          </p:txBody>
        </p:sp>
      </p:grpSp>
      <p:sp>
        <p:nvSpPr>
          <p:cNvPr id="24" name="Shape 22"/>
          <p:cNvSpPr/>
          <p:nvPr/>
        </p:nvSpPr>
        <p:spPr>
          <a:xfrm>
            <a:off x="6316980" y="3169975"/>
            <a:ext cx="5394960" cy="512064"/>
          </a:xfrm>
          <a:prstGeom prst="roundRect">
            <a:avLst>
              <a:gd name="adj" fmla="val 10714"/>
            </a:avLst>
          </a:prstGeom>
          <a:solidFill>
            <a:srgbClr val="F7F7F5"/>
          </a:solidFill>
          <a:ln w="12700">
            <a:solidFill>
              <a:schemeClr val="accent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97256" y="3169975"/>
            <a:ext cx="1463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016338" y="3114258"/>
            <a:ext cx="3657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Fermes avicoles modernes reconstituées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6428232" y="3772394"/>
            <a:ext cx="5394960" cy="512064"/>
          </a:xfrm>
          <a:prstGeom prst="roundRect">
            <a:avLst>
              <a:gd name="adj" fmla="val 10714"/>
            </a:avLst>
          </a:prstGeom>
          <a:solidFill>
            <a:srgbClr val="F7F7F5"/>
          </a:solidFill>
          <a:ln w="12700">
            <a:solidFill>
              <a:schemeClr val="accent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53851" y="3832077"/>
            <a:ext cx="1463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20 000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8054340" y="3798833"/>
            <a:ext cx="3657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Kits d'élevage naisseur (petits ruminants)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6428232" y="4476945"/>
            <a:ext cx="5394960" cy="512064"/>
          </a:xfrm>
          <a:prstGeom prst="roundRect">
            <a:avLst>
              <a:gd name="adj" fmla="val 10714"/>
            </a:avLst>
          </a:prstGeom>
          <a:solidFill>
            <a:srgbClr val="F7F7F5"/>
          </a:solidFill>
          <a:ln w="12700">
            <a:solidFill>
              <a:schemeClr val="accent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18674" y="4494114"/>
            <a:ext cx="1463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21 000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8115204" y="4466369"/>
            <a:ext cx="3657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Cages flottantes piscicoles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6428232" y="5101717"/>
            <a:ext cx="5394960" cy="512064"/>
          </a:xfrm>
          <a:prstGeom prst="roundRect">
            <a:avLst>
              <a:gd name="adj" fmla="val 10714"/>
            </a:avLst>
          </a:prstGeom>
          <a:solidFill>
            <a:srgbClr val="F7F7F5"/>
          </a:solidFill>
          <a:ln w="12700">
            <a:solidFill>
              <a:schemeClr val="accent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38500" y="5056295"/>
            <a:ext cx="1463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26 000 ha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8030761" y="5095614"/>
            <a:ext cx="3657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Zones pastorales modernes (</a:t>
            </a:r>
            <a:r>
              <a:rPr lang="fr-FR" sz="15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Doubégué</a:t>
            </a:r>
            <a:r>
              <a:rPr lang="fr-FR" sz="15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FR" sz="15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Tcherbo</a:t>
            </a:r>
            <a:r>
              <a:rPr lang="fr-FR" sz="15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</a:t>
            </a:r>
            <a:r>
              <a:rPr lang="fr-FR" sz="15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Sondré</a:t>
            </a:r>
            <a:r>
              <a:rPr lang="fr-FR" sz="15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fr-FR" sz="1500" dirty="0"/>
          </a:p>
        </p:txBody>
      </p:sp>
      <p:sp>
        <p:nvSpPr>
          <p:cNvPr id="37" name="Text 35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6D0754BC-7759-4E4E-8AF2-3C297F7990B8}"/>
              </a:ext>
            </a:extLst>
          </p:cNvPr>
          <p:cNvGrpSpPr/>
          <p:nvPr/>
        </p:nvGrpSpPr>
        <p:grpSpPr>
          <a:xfrm>
            <a:off x="991" y="5954017"/>
            <a:ext cx="12191009" cy="1008615"/>
            <a:chOff x="8366" y="6103762"/>
            <a:chExt cx="12191009" cy="871914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CBD244AD-372D-4F05-BA8C-1F2C8E17B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40" name="Image 39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68E8D4C7-F5E7-4964-A175-CAB165E48E72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6D3D7465-1B3E-40C7-B8C7-B51F50681856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4FB05CC9-3D50-405D-B95C-38774518EE06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D0C51028-BD11-4B9E-80C7-8F76843B85EC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9BCC45E2-AF1A-4448-BB6A-7287F33A26C8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6239033C-D8E1-45F2-86EA-4E7B4A0B60A1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0AF92942-63C5-40FE-BC54-05B4847CD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40080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 OBJECTIFS ET CIBLES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363444" y="2118168"/>
            <a:ext cx="5650393" cy="37761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/>
            </a:solidFill>
          </a:ln>
        </p:spPr>
        <p:txBody>
          <a:bodyPr wrap="square" rtlCol="0" anchor="ctr"/>
          <a:lstStyle/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produire</a:t>
            </a:r>
            <a:r>
              <a:rPr lang="fr-FR" sz="16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fr-FR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1 000 000 </a:t>
            </a:r>
            <a:r>
              <a:rPr lang="fr-FR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tonnes de riz paddy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produire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2 000 000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de tonnes de maïs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produire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60 000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tonnes de pomme de terre par an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produire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100 000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tonnes de poisson par an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produire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1 800 000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de têtes de volailles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</a:rPr>
              <a:t> additionnelles</a:t>
            </a:r>
            <a:endParaRPr lang="fr-FR" sz="18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fr-BF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53BE908-8274-483E-B57E-4850EC53D912}"/>
              </a:ext>
            </a:extLst>
          </p:cNvPr>
          <p:cNvSpPr txBox="1"/>
          <p:nvPr/>
        </p:nvSpPr>
        <p:spPr>
          <a:xfrm>
            <a:off x="291662" y="886380"/>
            <a:ext cx="98979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La mise en œuvre de l’offensive s’est faite à travers </a:t>
            </a:r>
            <a:r>
              <a:rPr lang="fr-FR" b="1" dirty="0"/>
              <a:t>05</a:t>
            </a:r>
            <a:r>
              <a:rPr lang="fr-FR" dirty="0"/>
              <a:t> initiatives et </a:t>
            </a:r>
            <a:r>
              <a:rPr lang="fr-FR" b="1" dirty="0"/>
              <a:t>06</a:t>
            </a:r>
            <a:r>
              <a:rPr lang="fr-FR" dirty="0"/>
              <a:t> opérations spéciales.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ECA031C-748F-4A3F-8745-0A8D8FFB70AB}"/>
              </a:ext>
            </a:extLst>
          </p:cNvPr>
          <p:cNvSpPr txBox="1"/>
          <p:nvPr/>
        </p:nvSpPr>
        <p:spPr>
          <a:xfrm>
            <a:off x="1738785" y="1533454"/>
            <a:ext cx="2726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accent6">
                    <a:lumMod val="50000"/>
                  </a:schemeClr>
                </a:solidFill>
              </a:rPr>
              <a:t>INITIATIVES  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ED5A8E8B-B2AC-47F3-9E6A-10FE246A37A6}"/>
              </a:ext>
            </a:extLst>
          </p:cNvPr>
          <p:cNvSpPr/>
          <p:nvPr/>
        </p:nvSpPr>
        <p:spPr>
          <a:xfrm>
            <a:off x="6178163" y="2075290"/>
            <a:ext cx="5716988" cy="3819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/>
            </a:solidFill>
          </a:ln>
        </p:spPr>
        <p:txBody>
          <a:bodyPr wrap="square" rtlCol="0" anchor="ctr"/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20 000 </a:t>
            </a:r>
            <a:r>
              <a:rPr lang="fr-FR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éleveurs de petits ruminants;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spécial Agropole de </a:t>
            </a:r>
            <a:r>
              <a:rPr lang="fr-FR" sz="1600" b="1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Samendeni</a:t>
            </a:r>
            <a:r>
              <a:rPr lang="fr-FR" sz="16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FR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avec l’implication des promoteurs privés;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26 000 ha </a:t>
            </a:r>
            <a:r>
              <a:rPr lang="fr-FR" sz="16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de zones pastorales modernes</a:t>
            </a:r>
            <a:r>
              <a:rPr lang="fr-FR" sz="1600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relance de la production nationale de blé sur </a:t>
            </a:r>
            <a:r>
              <a:rPr lang="fr-FR" sz="16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1 500 ha</a:t>
            </a:r>
            <a:r>
              <a:rPr lang="fr-FR" sz="1400" b="1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endParaRPr lang="fr-FR" sz="1600" b="1" dirty="0">
              <a:solidFill>
                <a:srgbClr val="2A2E2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renouvèlement de 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5 000 ha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de vergers de manguiers</a:t>
            </a:r>
            <a:r>
              <a:rPr lang="fr-FR" sz="1600" b="1" dirty="0">
                <a:solidFill>
                  <a:srgbClr val="2A2E2A"/>
                </a:solidFill>
                <a:effectLst/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</a:rPr>
              <a:t>Spéciale aménagement de </a:t>
            </a:r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</a:rPr>
              <a:t>10 000 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</a:rPr>
              <a:t>de périmètres irrigués et</a:t>
            </a:r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</a:rPr>
              <a:t> 30 000 ha 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</a:rPr>
              <a:t>de bas-fonds </a:t>
            </a:r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</a:rPr>
              <a:t>;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7AEACA7-F2CE-4B9F-9A8F-D58923AF6053}"/>
              </a:ext>
            </a:extLst>
          </p:cNvPr>
          <p:cNvSpPr txBox="1"/>
          <p:nvPr/>
        </p:nvSpPr>
        <p:spPr>
          <a:xfrm>
            <a:off x="8063126" y="1533454"/>
            <a:ext cx="2188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accent6">
                    <a:lumMod val="50000"/>
                  </a:schemeClr>
                </a:solidFill>
              </a:rPr>
              <a:t>OPERATIONS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B4CE26D-6581-40DD-8F5A-98B29383D32D}"/>
              </a:ext>
            </a:extLst>
          </p:cNvPr>
          <p:cNvGrpSpPr/>
          <p:nvPr/>
        </p:nvGrpSpPr>
        <p:grpSpPr>
          <a:xfrm>
            <a:off x="495" y="6103762"/>
            <a:ext cx="12191009" cy="871914"/>
            <a:chOff x="8366" y="6103762"/>
            <a:chExt cx="12191009" cy="871914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634C0C12-B3F4-4564-BAB9-4B40F7A07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24" name="Image 23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EACCA7DA-49C8-4F04-B3A9-08675D47617B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AEFE3BD-72DD-47E2-9B28-BE83676A853C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F4822EDB-F447-4201-9ED4-4EDAF39326AA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DF043AB4-A42A-453E-B66D-C967FCBFC648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A2F246BA-ABB0-4AF0-97BC-66870C6548B2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B3978EE8-BE9E-4E18-8822-065E3579F79F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92411304-B282-4C7E-ABE7-D7C7CB39F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1356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40080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III. CONTEXTE DE MISE EN ŒUVRE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76257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 climatique et sécuritaire contrasté (2023-2025)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394960" cy="2148840"/>
          </a:xfrm>
          <a:prstGeom prst="roundRect">
            <a:avLst>
              <a:gd name="adj" fmla="val 4255"/>
            </a:avLst>
          </a:prstGeom>
          <a:solidFill>
            <a:srgbClr val="F7F7F5"/>
          </a:solidFill>
          <a:ln w="12700">
            <a:solidFill>
              <a:schemeClr val="accent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691640"/>
            <a:ext cx="658368" cy="65836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fla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244" y="1770644"/>
            <a:ext cx="500360" cy="5003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16916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Engagement politique fort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22960" y="2423160"/>
            <a:ext cx="48463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fr-FR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Volonté affichée de faire du secteur rural un levier stratégique du développement national : forte mobilisation et utilisation rationnelle des ressources.</a:t>
            </a:r>
            <a:endParaRPr lang="fr-FR" sz="1600" dirty="0"/>
          </a:p>
        </p:txBody>
      </p:sp>
      <p:sp>
        <p:nvSpPr>
          <p:cNvPr id="9" name="Shape 6"/>
          <p:cNvSpPr/>
          <p:nvPr/>
        </p:nvSpPr>
        <p:spPr>
          <a:xfrm>
            <a:off x="6153912" y="1485900"/>
            <a:ext cx="5394960" cy="2148840"/>
          </a:xfrm>
          <a:prstGeom prst="roundRect">
            <a:avLst>
              <a:gd name="adj" fmla="val 4255"/>
            </a:avLst>
          </a:prstGeom>
          <a:solidFill>
            <a:srgbClr val="F7F7F5"/>
          </a:solidFill>
          <a:ln w="12700">
            <a:solidFill>
              <a:schemeClr val="accent1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178040" y="16916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Pluviométrie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446520" y="2566312"/>
            <a:ext cx="4846320" cy="4969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pluviométrique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globalement</a:t>
            </a: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favorable 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394960" cy="2148840"/>
          </a:xfrm>
          <a:prstGeom prst="roundRect">
            <a:avLst>
              <a:gd name="adj" fmla="val 4255"/>
            </a:avLst>
          </a:prstGeom>
          <a:solidFill>
            <a:srgbClr val="F7F7F5"/>
          </a:solidFill>
          <a:ln w="1270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1554480" y="402336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7BC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Situation phytosanitaire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22960" y="4754880"/>
            <a:ext cx="48463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Pression modérée mais persistante (chenille légionnaire d'automne) ; attaques maîtrisées grâce aux actions anticipatoires.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6172200" y="3794760"/>
            <a:ext cx="5394960" cy="2148840"/>
          </a:xfrm>
          <a:prstGeom prst="roundRect">
            <a:avLst>
              <a:gd name="adj" fmla="val 4255"/>
            </a:avLst>
          </a:prstGeom>
          <a:solidFill>
            <a:srgbClr val="F7F7F5"/>
          </a:solidFill>
          <a:ln w="12700">
            <a:solidFill>
              <a:schemeClr val="accent2">
                <a:lumMod val="75000"/>
              </a:schemeClr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7178040" y="402336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Situation sécuritaire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6446520" y="4754880"/>
            <a:ext cx="48463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rgbClr val="2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 sécuritaire persistant dans certaines zones, mais retour progressif des populations grâce aux opérations de reconquête du territoire.</a:t>
            </a:r>
            <a:endParaRPr lang="en-US" sz="1600" dirty="0"/>
          </a:p>
        </p:txBody>
      </p:sp>
      <p:sp>
        <p:nvSpPr>
          <p:cNvPr id="25" name="Text 19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pic>
        <p:nvPicPr>
          <p:cNvPr id="1026" name="Picture 2" descr="1 432 700+ Goutte D'eau Photos et images libres de droits ...">
            <a:extLst>
              <a:ext uri="{FF2B5EF4-FFF2-40B4-BE49-F238E27FC236}">
                <a16:creationId xmlns:a16="http://schemas.microsoft.com/office/drawing/2014/main" id="{FBBAC26F-BB50-4FE6-ADEF-A27D22A9B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159" y="1691640"/>
            <a:ext cx="659564" cy="55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B96E941-18F4-4468-9C17-CEB9D5DCE3E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" y="4023360"/>
            <a:ext cx="628650" cy="493706"/>
          </a:xfrm>
          <a:prstGeom prst="rect">
            <a:avLst/>
          </a:prstGeom>
          <a:noFill/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22EA2C2-84CB-46F9-838F-7E8007D636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6607" y="4004431"/>
            <a:ext cx="560957" cy="506229"/>
          </a:xfrm>
          <a:prstGeom prst="rect">
            <a:avLst/>
          </a:prstGeom>
        </p:spPr>
      </p:pic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C359DE-38D7-4302-95FC-FD060F210C1C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02E0E754-131C-402E-A888-64E02603B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30" name="Image 29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D457904C-11DD-4775-A561-2A4E395A70CA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95A9F92A-7185-4B7E-A2A8-0A7E5720F2FF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351F73E9-2669-4C04-BBB5-758DECC774C4}"/>
                </a:ext>
              </a:extLst>
            </p:cNvPr>
            <p:cNvPicPr/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9BE406DE-9D77-44CB-BD5C-F143DDC417E9}"/>
                </a:ext>
              </a:extLst>
            </p:cNvPr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B3F111AE-3AD8-44DC-8B77-D02CCC248945}"/>
                </a:ext>
              </a:extLst>
            </p:cNvPr>
            <p:cNvPicPr/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DC5E7086-7CC1-4101-B698-B57A9C2591B6}"/>
                </a:ext>
              </a:extLst>
            </p:cNvPr>
            <p:cNvPicPr/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81F8261A-2347-4DCF-B0DE-93475E1C7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365760"/>
            <a:ext cx="1219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3930763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IV.1. 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Investissements</a:t>
            </a: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réalisés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535227" y="1162976"/>
            <a:ext cx="6108133" cy="2742144"/>
          </a:xfrm>
          <a:prstGeom prst="roundRect">
            <a:avLst>
              <a:gd name="adj" fmla="val 516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pPr lvl="0" algn="just">
              <a:lnSpc>
                <a:spcPct val="107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11 774 ha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de périmètres irrigués aménagés/réhabilités ;</a:t>
            </a:r>
          </a:p>
          <a:p>
            <a:pPr lvl="0" algn="just">
              <a:lnSpc>
                <a:spcPct val="107000"/>
              </a:lnSpc>
            </a:pPr>
            <a:endParaRPr lang="fr-FR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41 275 ha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de bas-fonds aménagés/réhabilités dont </a:t>
            </a:r>
            <a:r>
              <a:rPr lang="fr-FR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25 031 ha</a:t>
            </a: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d’aménagements réalisés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par l’approche communautaire</a:t>
            </a: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;</a:t>
            </a:r>
          </a:p>
          <a:p>
            <a:pPr lvl="0" algn="just">
              <a:lnSpc>
                <a:spcPct val="107000"/>
              </a:lnSpc>
            </a:pPr>
            <a:endParaRPr lang="fr-BF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120 158 ha </a:t>
            </a: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labourés gratuitement ou à prix subventionné au profit des producteurs;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485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forages à gros débit</a:t>
            </a: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BF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16" name="Shape 14"/>
          <p:cNvSpPr/>
          <p:nvPr/>
        </p:nvSpPr>
        <p:spPr>
          <a:xfrm>
            <a:off x="5613054" y="4086557"/>
            <a:ext cx="6030306" cy="1813458"/>
          </a:xfrm>
          <a:prstGeom prst="roundRect">
            <a:avLst>
              <a:gd name="adj" fmla="val 516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1 261 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tracteurs</a:t>
            </a: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 , 1 235 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motoculteurs</a:t>
            </a: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lvl="1">
              <a:spcAft>
                <a:spcPts val="600"/>
              </a:spcAft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1 072 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matériels de récolte et de post récolte;</a:t>
            </a:r>
          </a:p>
          <a:p>
            <a:pPr lvl="1">
              <a:spcAft>
                <a:spcPts val="600"/>
              </a:spcAft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777 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semoirs</a:t>
            </a:r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;</a:t>
            </a:r>
            <a:endParaRPr lang="fr-FR" b="1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fr-FR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1 880 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motopompes;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</a:p>
          <a:p>
            <a:pPr lvl="1">
              <a:spcAft>
                <a:spcPts val="600"/>
              </a:spcAft>
            </a:pPr>
            <a:r>
              <a:rPr lang="fr-FR" b="1" dirty="0"/>
              <a:t>1 545 </a:t>
            </a:r>
            <a:r>
              <a:rPr lang="fr-BF" dirty="0"/>
              <a:t> </a:t>
            </a:r>
            <a:r>
              <a:rPr lang="fr-FR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cages flottantes piscicoles.</a:t>
            </a:r>
            <a:endParaRPr lang="fr-FR" dirty="0"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endParaRPr lang="fr-FR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29" name="Text 27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30" name="Text 3">
            <a:extLst>
              <a:ext uri="{FF2B5EF4-FFF2-40B4-BE49-F238E27FC236}">
                <a16:creationId xmlns:a16="http://schemas.microsoft.com/office/drawing/2014/main" id="{7B7D10A3-FB1C-408E-9F2F-4730A741BB08}"/>
              </a:ext>
            </a:extLst>
          </p:cNvPr>
          <p:cNvSpPr/>
          <p:nvPr/>
        </p:nvSpPr>
        <p:spPr>
          <a:xfrm>
            <a:off x="486521" y="4060554"/>
            <a:ext cx="9903687" cy="442307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endParaRPr lang="fr-FR" sz="2200" dirty="0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0D12FF36-2349-48FF-9CFC-AE4A290AF110}"/>
              </a:ext>
            </a:extLst>
          </p:cNvPr>
          <p:cNvSpPr/>
          <p:nvPr/>
        </p:nvSpPr>
        <p:spPr>
          <a:xfrm>
            <a:off x="0" y="45719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8A3D033-2652-48FA-8D80-237470FE2614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7E2E5742-CDF4-49D5-9760-E8456C8F3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12" name="Image 11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F7EDCAA2-B0E9-418F-A9BA-752AADDED784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84D4F22-B790-4FB3-9715-0CDEBD2EA7FB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1CFA2E9-5DFD-4F51-86E1-9A7816AB62D3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388B6DC-7213-401B-9573-D920119DFE7A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49E11C50-EB44-475D-8D7E-01CC69F1830C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A482DA1-3C1B-4659-9095-2321C3A73CC4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7443C018-E7DD-4C98-931D-3FFBDE5EB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F74E2506-A679-452F-A089-428E7AF2414F}"/>
              </a:ext>
            </a:extLst>
          </p:cNvPr>
          <p:cNvSpPr/>
          <p:nvPr/>
        </p:nvSpPr>
        <p:spPr>
          <a:xfrm>
            <a:off x="590457" y="1561596"/>
            <a:ext cx="4429865" cy="19522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le domaine de l’aménagement </a:t>
            </a:r>
            <a:endParaRPr lang="fr-FR" sz="1800" dirty="0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DBDBDA3F-94CF-4F50-8D73-52412F7DD3DF}"/>
              </a:ext>
            </a:extLst>
          </p:cNvPr>
          <p:cNvSpPr/>
          <p:nvPr/>
        </p:nvSpPr>
        <p:spPr>
          <a:xfrm>
            <a:off x="590457" y="4141537"/>
            <a:ext cx="4429865" cy="184645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 matière de matériel et d’équipement de production  agropastoraux</a:t>
            </a:r>
            <a:endParaRPr lang="fr-FR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621792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IV.1.Investissements 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réalisés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819312" y="1456714"/>
            <a:ext cx="5388745" cy="1468478"/>
          </a:xfrm>
          <a:prstGeom prst="roundRect">
            <a:avLst>
              <a:gd name="adj" fmla="val 5161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37 matériels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de transport de produits agropastoraux;</a:t>
            </a:r>
          </a:p>
          <a:p>
            <a:pPr lvl="0" algn="just">
              <a:lnSpc>
                <a:spcPct val="150000"/>
              </a:lnSpc>
            </a:pPr>
            <a:endParaRPr lang="fr-FR" sz="18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418 infrastructures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de stockage construites</a:t>
            </a:r>
          </a:p>
          <a:p>
            <a:endParaRPr lang="fr-FR" dirty="0"/>
          </a:p>
        </p:txBody>
      </p:sp>
      <p:sp>
        <p:nvSpPr>
          <p:cNvPr id="16" name="Shape 14"/>
          <p:cNvSpPr/>
          <p:nvPr/>
        </p:nvSpPr>
        <p:spPr>
          <a:xfrm>
            <a:off x="5788239" y="3858542"/>
            <a:ext cx="5450889" cy="1791066"/>
          </a:xfrm>
          <a:prstGeom prst="roundRect">
            <a:avLst>
              <a:gd name="adj" fmla="val 5161"/>
            </a:avLst>
          </a:prstGeom>
          <a:solidFill>
            <a:srgbClr val="F7F7F5"/>
          </a:solidFill>
          <a:ln w="1270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63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unités de transformation des produits agropastoraux </a:t>
            </a:r>
          </a:p>
          <a:p>
            <a:pPr lvl="0">
              <a:spcAft>
                <a:spcPts val="600"/>
              </a:spcAft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398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unités/kits d’étuvage de riz </a:t>
            </a:r>
          </a:p>
          <a:p>
            <a:pPr lvl="0">
              <a:spcAft>
                <a:spcPts val="600"/>
              </a:spcAft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11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chambres froides pour la conservation des produits agropastoraux et halieutiques </a:t>
            </a:r>
          </a:p>
          <a:p>
            <a:pPr lvl="0">
              <a:spcAft>
                <a:spcPts val="600"/>
              </a:spcAft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01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unité de surgélation de poisson construite </a:t>
            </a:r>
          </a:p>
          <a:p>
            <a:endParaRPr lang="fr-FR" dirty="0"/>
          </a:p>
        </p:txBody>
      </p:sp>
      <p:sp>
        <p:nvSpPr>
          <p:cNvPr id="29" name="Text 27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F392BD0D-46B9-4328-8F6B-13182C9F2B99}"/>
              </a:ext>
            </a:extLst>
          </p:cNvPr>
          <p:cNvSpPr/>
          <p:nvPr/>
        </p:nvSpPr>
        <p:spPr>
          <a:xfrm>
            <a:off x="0" y="45719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3BE4276F-9B53-4C84-A9AD-A75086029AE4}"/>
              </a:ext>
            </a:extLst>
          </p:cNvPr>
          <p:cNvSpPr/>
          <p:nvPr/>
        </p:nvSpPr>
        <p:spPr>
          <a:xfrm>
            <a:off x="566487" y="1220151"/>
            <a:ext cx="5061956" cy="181157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le domaine du transport et du stockages des produits agropastoraux </a:t>
            </a:r>
            <a:endParaRPr lang="fr-FR" sz="1800" dirty="0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25ED2658-D708-42A1-8F31-EC978183A93F}"/>
              </a:ext>
            </a:extLst>
          </p:cNvPr>
          <p:cNvSpPr/>
          <p:nvPr/>
        </p:nvSpPr>
        <p:spPr>
          <a:xfrm>
            <a:off x="526106" y="3858867"/>
            <a:ext cx="5004343" cy="19522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le domaine de la transformation et de la </a:t>
            </a:r>
            <a:r>
              <a:rPr lang="fr-FR" sz="1800" b="1" dirty="0" err="1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concervation</a:t>
            </a:r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des produits agropastoraux</a:t>
            </a:r>
            <a:endParaRPr lang="fr-FR" sz="1800" dirty="0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9C160F5-0EDB-459D-9505-A5115C5916E9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17178FA-0E54-4A7B-A017-923CE0979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18" name="Image 17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046F9C88-AE0B-4C8E-AEFA-475C5D99AD98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AF760899-4611-485F-8357-2B2F9FF7B94B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2BFF9189-86A3-4E8F-A77E-422BC3301A16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7374097-FCC3-44FC-8E68-7655FFA4EB5A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DDBFD70B-1A65-4553-9750-21743BE27636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2BDEE0B7-70C8-4A1E-A303-DF9542CBCD10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E48EB6A6-2D50-458A-A134-6D7AD5B1A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423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621792"/>
            <a:ext cx="3974533" cy="5101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IV.1.	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Investissements</a:t>
            </a:r>
            <a:r>
              <a:rPr lang="en-US" sz="2000" b="1" dirty="0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000" b="1" dirty="0" err="1">
                <a:solidFill>
                  <a:srgbClr val="1E2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réalisés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4108939" y="1134051"/>
            <a:ext cx="7569529" cy="4698578"/>
          </a:xfrm>
          <a:prstGeom prst="roundRect">
            <a:avLst>
              <a:gd name="adj" fmla="val 5161"/>
            </a:avLst>
          </a:prstGeom>
          <a:solidFill>
            <a:srgbClr val="F7F7F5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160 560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tonnes d’engrais minéraux (NPK et Urée) dont 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70 000 tonnes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en 2025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10 665 tonnes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de fumure organique ;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30 328 </a:t>
            </a:r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tonnes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de semences de céréales (hors blé) ; 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404 </a:t>
            </a:r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tonnes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de semences de blé ; 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1 771 </a:t>
            </a:r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tonnes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de semence de pomme de terre ; 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2 067 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tonnes de semence fourragère ;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24 684 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tonnes d’aliments bétail ;</a:t>
            </a:r>
          </a:p>
          <a:p>
            <a:pPr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7 825 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tonnes d’aliments volaille ;</a:t>
            </a:r>
          </a:p>
          <a:p>
            <a:pPr lvl="0" algn="just">
              <a:lnSpc>
                <a:spcPct val="150000"/>
              </a:lnSpc>
            </a:pP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4 362 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tonnes d’aliments poissons et 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160,6 millions </a:t>
            </a: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d’alevins ;</a:t>
            </a:r>
          </a:p>
          <a:p>
            <a:pPr algn="just">
              <a:lnSpc>
                <a:spcPct val="150000"/>
              </a:lnSpc>
            </a:pPr>
            <a:r>
              <a:rPr lang="fr-FR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87 588 litres</a:t>
            </a:r>
            <a:r>
              <a:rPr lang="fr-FR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de produits phytosanitaires ;</a:t>
            </a:r>
          </a:p>
          <a:p>
            <a:pPr lvl="0" algn="just">
              <a:lnSpc>
                <a:spcPct val="150000"/>
              </a:lnSpc>
            </a:pPr>
            <a:r>
              <a:rPr lang="fr-FR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.</a:t>
            </a:r>
            <a:endParaRPr lang="fr-FR" dirty="0"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endParaRPr lang="fr-FR" dirty="0"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5" name="Text 3"/>
          <p:cNvSpPr/>
          <p:nvPr/>
        </p:nvSpPr>
        <p:spPr>
          <a:xfrm>
            <a:off x="119678" y="2816506"/>
            <a:ext cx="3823431" cy="1054801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endParaRPr lang="fr-FR" sz="2200" b="1" dirty="0">
              <a:solidFill>
                <a:srgbClr val="2C5F2D"/>
              </a:solidFill>
              <a:latin typeface="Cambria" pitchFamily="34" charset="0"/>
              <a:ea typeface="Cambria" pitchFamily="34" charset="-122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1274552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91BD0449-C76C-4B7F-BCFB-4BBC58C095B2}"/>
              </a:ext>
            </a:extLst>
          </p:cNvPr>
          <p:cNvSpPr/>
          <p:nvPr/>
        </p:nvSpPr>
        <p:spPr>
          <a:xfrm>
            <a:off x="235351" y="2816506"/>
            <a:ext cx="3757915" cy="164452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le domaine des intrants </a:t>
            </a:r>
            <a:r>
              <a:rPr lang="fr-FR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</a:rPr>
              <a:t>agropastoraux et halieutique </a:t>
            </a:r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15970726-5333-4444-B821-1FDF528C0833}"/>
              </a:ext>
            </a:extLst>
          </p:cNvPr>
          <p:cNvSpPr/>
          <p:nvPr/>
        </p:nvSpPr>
        <p:spPr>
          <a:xfrm>
            <a:off x="0" y="45719"/>
            <a:ext cx="12192000" cy="54458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BILAN DE L'EXÉCUTION DE L’OAPH 2023-2025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F849886-C6A4-4D30-8532-4592BB023D92}"/>
              </a:ext>
            </a:extLst>
          </p:cNvPr>
          <p:cNvGrpSpPr/>
          <p:nvPr/>
        </p:nvGrpSpPr>
        <p:grpSpPr>
          <a:xfrm>
            <a:off x="991" y="6090718"/>
            <a:ext cx="12191009" cy="871914"/>
            <a:chOff x="8366" y="6103762"/>
            <a:chExt cx="12191009" cy="871914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6EA1054-107E-4DA4-9F5A-1FB58C650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6" y="6119808"/>
              <a:ext cx="816015" cy="725347"/>
            </a:xfrm>
            <a:prstGeom prst="rect">
              <a:avLst/>
            </a:prstGeom>
          </p:spPr>
        </p:pic>
        <p:pic>
          <p:nvPicPr>
            <p:cNvPr id="12" name="Image 11" descr="C:\Users\USER\Dropbox\Mon PC (DESKTOP-C952D8H)\Desktop\CASEM_2022KDG\index.jpg">
              <a:extLst>
                <a:ext uri="{FF2B5EF4-FFF2-40B4-BE49-F238E27FC236}">
                  <a16:creationId xmlns:a16="http://schemas.microsoft.com/office/drawing/2014/main" id="{BFF637AE-6457-423B-883C-442A5880E308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0" y="6112174"/>
              <a:ext cx="977356" cy="745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24F7258-6ED4-4E0A-9DA7-EE4F648C90CE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795" y="6135855"/>
              <a:ext cx="983503" cy="7371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0C2668C5-952E-4509-BCC5-27EA1F979DAD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8" r="1561" b="4876"/>
            <a:stretch/>
          </p:blipFill>
          <p:spPr bwMode="auto">
            <a:xfrm>
              <a:off x="2756210" y="6145501"/>
              <a:ext cx="1088312" cy="7221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C581A63-2B3B-49BB-A29D-F62CFFEBEF04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440" y="6135855"/>
              <a:ext cx="1123086" cy="722146"/>
            </a:xfrm>
            <a:prstGeom prst="rect">
              <a:avLst/>
            </a:prstGeom>
            <a:noFill/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09DA5A0-309D-4B31-A8BE-45D678CBF4C4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98"/>
            <a:stretch/>
          </p:blipFill>
          <p:spPr bwMode="auto">
            <a:xfrm>
              <a:off x="4976281" y="6106962"/>
              <a:ext cx="1123086" cy="74783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BBBCE15E-B4D7-44CD-9838-12732ACB0EB3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756" y="6103762"/>
              <a:ext cx="984190" cy="754239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7875CE3-E18B-40DC-B935-1A326B373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71782" y="6140938"/>
              <a:ext cx="5127593" cy="834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5590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2774</TotalTime>
  <Words>2235</Words>
  <Application>Microsoft Macintosh PowerPoint</Application>
  <PresentationFormat>Grand écran</PresentationFormat>
  <Paragraphs>372</Paragraphs>
  <Slides>24</Slides>
  <Notes>24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4" baseType="lpstr">
      <vt:lpstr>Arial</vt:lpstr>
      <vt:lpstr>Barlow-ExtraBold</vt:lpstr>
      <vt:lpstr>Barlow-SemiBold</vt:lpstr>
      <vt:lpstr>Calibri</vt:lpstr>
      <vt:lpstr>Cambria</vt:lpstr>
      <vt:lpstr>Perpetua Titling MT</vt:lpstr>
      <vt:lpstr>Ronnia-Light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KIENOU Amos</cp:lastModifiedBy>
  <cp:revision>104</cp:revision>
  <dcterms:created xsi:type="dcterms:W3CDTF">2026-07-28T14:05:40Z</dcterms:created>
  <dcterms:modified xsi:type="dcterms:W3CDTF">2026-07-31T15:47:38Z</dcterms:modified>
</cp:coreProperties>
</file>